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344" r:id="rId3"/>
    <p:sldId id="345" r:id="rId4"/>
    <p:sldId id="358" r:id="rId5"/>
    <p:sldId id="346" r:id="rId6"/>
    <p:sldId id="354" r:id="rId7"/>
    <p:sldId id="349" r:id="rId8"/>
    <p:sldId id="351" r:id="rId9"/>
    <p:sldId id="352" r:id="rId10"/>
    <p:sldId id="359" r:id="rId11"/>
    <p:sldId id="360" r:id="rId12"/>
    <p:sldId id="361" r:id="rId13"/>
    <p:sldId id="362" r:id="rId14"/>
    <p:sldId id="355" r:id="rId15"/>
    <p:sldId id="356" r:id="rId16"/>
    <p:sldId id="363" r:id="rId17"/>
    <p:sldId id="353" r:id="rId18"/>
    <p:sldId id="35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FAC741-E718-48BD-99B0-C4DD21CD21DD}" v="3" dt="2022-10-26T15:35:11.4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7CFEBB8-A0D7-45DE-BF76-0306AD86FB46}"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3CF66D1B-1AC5-4EB6-AF37-9030D69390DF}">
      <dgm:prSet/>
      <dgm:spPr/>
      <dgm:t>
        <a:bodyPr/>
        <a:lstStyle/>
        <a:p>
          <a:r>
            <a:rPr lang="en-US" b="1"/>
            <a:t>Team Members</a:t>
          </a:r>
          <a:endParaRPr lang="en-US"/>
        </a:p>
      </dgm:t>
    </dgm:pt>
    <dgm:pt modelId="{93B932DD-DA08-4C48-BA3D-56D9FC1B950A}" type="parTrans" cxnId="{D1C05509-7D13-4066-B84C-0299BECB3542}">
      <dgm:prSet/>
      <dgm:spPr/>
      <dgm:t>
        <a:bodyPr/>
        <a:lstStyle/>
        <a:p>
          <a:endParaRPr lang="en-US"/>
        </a:p>
      </dgm:t>
    </dgm:pt>
    <dgm:pt modelId="{A8EE744D-E641-419F-B541-9ECC76F58BC6}" type="sibTrans" cxnId="{D1C05509-7D13-4066-B84C-0299BECB3542}">
      <dgm:prSet/>
      <dgm:spPr/>
      <dgm:t>
        <a:bodyPr/>
        <a:lstStyle/>
        <a:p>
          <a:endParaRPr lang="en-US"/>
        </a:p>
      </dgm:t>
    </dgm:pt>
    <dgm:pt modelId="{967E6EA8-0BB7-47AD-9C86-A71456ED6772}">
      <dgm:prSet/>
      <dgm:spPr/>
      <dgm:t>
        <a:bodyPr/>
        <a:lstStyle/>
        <a:p>
          <a:r>
            <a:rPr lang="en-US" b="1"/>
            <a:t>2010030362_Rushitha</a:t>
          </a:r>
          <a:endParaRPr lang="en-US"/>
        </a:p>
      </dgm:t>
    </dgm:pt>
    <dgm:pt modelId="{C556BEF1-9B64-4AA5-B86D-250D7E67E082}" type="parTrans" cxnId="{D40D6B43-87EE-4868-9F0B-834AAEF5A06D}">
      <dgm:prSet/>
      <dgm:spPr/>
      <dgm:t>
        <a:bodyPr/>
        <a:lstStyle/>
        <a:p>
          <a:endParaRPr lang="en-US"/>
        </a:p>
      </dgm:t>
    </dgm:pt>
    <dgm:pt modelId="{25287968-3438-4F73-8DC6-2786B41D9BE3}" type="sibTrans" cxnId="{D40D6B43-87EE-4868-9F0B-834AAEF5A06D}">
      <dgm:prSet/>
      <dgm:spPr/>
      <dgm:t>
        <a:bodyPr/>
        <a:lstStyle/>
        <a:p>
          <a:endParaRPr lang="en-US"/>
        </a:p>
      </dgm:t>
    </dgm:pt>
    <dgm:pt modelId="{A1D75930-AB9A-4F65-B982-C6E8C3440C38}">
      <dgm:prSet/>
      <dgm:spPr/>
      <dgm:t>
        <a:bodyPr/>
        <a:lstStyle/>
        <a:p>
          <a:r>
            <a:rPr lang="en-US" b="1"/>
            <a:t>2010030550_Kavya</a:t>
          </a:r>
          <a:endParaRPr lang="en-US"/>
        </a:p>
      </dgm:t>
    </dgm:pt>
    <dgm:pt modelId="{4004D245-6524-4052-967C-03D2C55078D1}" type="parTrans" cxnId="{EC4A103B-6389-4C44-ADB0-7051185E7FD1}">
      <dgm:prSet/>
      <dgm:spPr/>
      <dgm:t>
        <a:bodyPr/>
        <a:lstStyle/>
        <a:p>
          <a:endParaRPr lang="en-US"/>
        </a:p>
      </dgm:t>
    </dgm:pt>
    <dgm:pt modelId="{5305D4AB-F5F4-404E-BAD7-3C9BFA6E2273}" type="sibTrans" cxnId="{EC4A103B-6389-4C44-ADB0-7051185E7FD1}">
      <dgm:prSet/>
      <dgm:spPr/>
      <dgm:t>
        <a:bodyPr/>
        <a:lstStyle/>
        <a:p>
          <a:endParaRPr lang="en-US"/>
        </a:p>
      </dgm:t>
    </dgm:pt>
    <dgm:pt modelId="{22025488-1007-427B-8E3F-6D01907E1EF9}" type="pres">
      <dgm:prSet presAssocID="{87CFEBB8-A0D7-45DE-BF76-0306AD86FB46}" presName="hierChild1" presStyleCnt="0">
        <dgm:presLayoutVars>
          <dgm:chPref val="1"/>
          <dgm:dir/>
          <dgm:animOne val="branch"/>
          <dgm:animLvl val="lvl"/>
          <dgm:resizeHandles/>
        </dgm:presLayoutVars>
      </dgm:prSet>
      <dgm:spPr/>
    </dgm:pt>
    <dgm:pt modelId="{0A46517D-F17B-4DDE-A6B3-E26C3A03CB60}" type="pres">
      <dgm:prSet presAssocID="{3CF66D1B-1AC5-4EB6-AF37-9030D69390DF}" presName="hierRoot1" presStyleCnt="0"/>
      <dgm:spPr/>
    </dgm:pt>
    <dgm:pt modelId="{18C1F897-954A-49F8-9E99-CAB2AFAFBA00}" type="pres">
      <dgm:prSet presAssocID="{3CF66D1B-1AC5-4EB6-AF37-9030D69390DF}" presName="composite" presStyleCnt="0"/>
      <dgm:spPr/>
    </dgm:pt>
    <dgm:pt modelId="{15378E03-549C-417C-9715-04852BFCE20B}" type="pres">
      <dgm:prSet presAssocID="{3CF66D1B-1AC5-4EB6-AF37-9030D69390DF}" presName="background" presStyleLbl="node0" presStyleIdx="0" presStyleCnt="3"/>
      <dgm:spPr/>
    </dgm:pt>
    <dgm:pt modelId="{846A7753-1CB1-4E61-A191-383858937F89}" type="pres">
      <dgm:prSet presAssocID="{3CF66D1B-1AC5-4EB6-AF37-9030D69390DF}" presName="text" presStyleLbl="fgAcc0" presStyleIdx="0" presStyleCnt="3">
        <dgm:presLayoutVars>
          <dgm:chPref val="3"/>
        </dgm:presLayoutVars>
      </dgm:prSet>
      <dgm:spPr/>
    </dgm:pt>
    <dgm:pt modelId="{10E31C1B-EFD2-41A5-A5D2-1926EF1EFE12}" type="pres">
      <dgm:prSet presAssocID="{3CF66D1B-1AC5-4EB6-AF37-9030D69390DF}" presName="hierChild2" presStyleCnt="0"/>
      <dgm:spPr/>
    </dgm:pt>
    <dgm:pt modelId="{FA8D0CB4-BA7C-459C-AE4D-CB8F6DBF85CE}" type="pres">
      <dgm:prSet presAssocID="{967E6EA8-0BB7-47AD-9C86-A71456ED6772}" presName="hierRoot1" presStyleCnt="0"/>
      <dgm:spPr/>
    </dgm:pt>
    <dgm:pt modelId="{E508D476-249D-4D0A-94B4-8C2585F2EA7A}" type="pres">
      <dgm:prSet presAssocID="{967E6EA8-0BB7-47AD-9C86-A71456ED6772}" presName="composite" presStyleCnt="0"/>
      <dgm:spPr/>
    </dgm:pt>
    <dgm:pt modelId="{53E57256-AD95-4B64-8798-406DC19734BB}" type="pres">
      <dgm:prSet presAssocID="{967E6EA8-0BB7-47AD-9C86-A71456ED6772}" presName="background" presStyleLbl="node0" presStyleIdx="1" presStyleCnt="3"/>
      <dgm:spPr/>
    </dgm:pt>
    <dgm:pt modelId="{F04F000D-C07F-4B0A-9142-829112B65367}" type="pres">
      <dgm:prSet presAssocID="{967E6EA8-0BB7-47AD-9C86-A71456ED6772}" presName="text" presStyleLbl="fgAcc0" presStyleIdx="1" presStyleCnt="3">
        <dgm:presLayoutVars>
          <dgm:chPref val="3"/>
        </dgm:presLayoutVars>
      </dgm:prSet>
      <dgm:spPr/>
    </dgm:pt>
    <dgm:pt modelId="{5351449D-02A5-4B19-90BF-71915744DA26}" type="pres">
      <dgm:prSet presAssocID="{967E6EA8-0BB7-47AD-9C86-A71456ED6772}" presName="hierChild2" presStyleCnt="0"/>
      <dgm:spPr/>
    </dgm:pt>
    <dgm:pt modelId="{E23182B4-BBA0-4A26-84FA-D36EC65F6992}" type="pres">
      <dgm:prSet presAssocID="{A1D75930-AB9A-4F65-B982-C6E8C3440C38}" presName="hierRoot1" presStyleCnt="0"/>
      <dgm:spPr/>
    </dgm:pt>
    <dgm:pt modelId="{ABC2B9DA-6560-49F6-BCF6-ED1E98E03855}" type="pres">
      <dgm:prSet presAssocID="{A1D75930-AB9A-4F65-B982-C6E8C3440C38}" presName="composite" presStyleCnt="0"/>
      <dgm:spPr/>
    </dgm:pt>
    <dgm:pt modelId="{1EF17EC3-B4E5-4F27-BF3C-2B340FF31B0D}" type="pres">
      <dgm:prSet presAssocID="{A1D75930-AB9A-4F65-B982-C6E8C3440C38}" presName="background" presStyleLbl="node0" presStyleIdx="2" presStyleCnt="3"/>
      <dgm:spPr/>
    </dgm:pt>
    <dgm:pt modelId="{BFCABCF1-B249-4E84-B619-0A1404138FDF}" type="pres">
      <dgm:prSet presAssocID="{A1D75930-AB9A-4F65-B982-C6E8C3440C38}" presName="text" presStyleLbl="fgAcc0" presStyleIdx="2" presStyleCnt="3">
        <dgm:presLayoutVars>
          <dgm:chPref val="3"/>
        </dgm:presLayoutVars>
      </dgm:prSet>
      <dgm:spPr/>
    </dgm:pt>
    <dgm:pt modelId="{AD9D48D0-93C5-418D-9CD3-5B31873EB9FA}" type="pres">
      <dgm:prSet presAssocID="{A1D75930-AB9A-4F65-B982-C6E8C3440C38}" presName="hierChild2" presStyleCnt="0"/>
      <dgm:spPr/>
    </dgm:pt>
  </dgm:ptLst>
  <dgm:cxnLst>
    <dgm:cxn modelId="{D1C05509-7D13-4066-B84C-0299BECB3542}" srcId="{87CFEBB8-A0D7-45DE-BF76-0306AD86FB46}" destId="{3CF66D1B-1AC5-4EB6-AF37-9030D69390DF}" srcOrd="0" destOrd="0" parTransId="{93B932DD-DA08-4C48-BA3D-56D9FC1B950A}" sibTransId="{A8EE744D-E641-419F-B541-9ECC76F58BC6}"/>
    <dgm:cxn modelId="{EC4A103B-6389-4C44-ADB0-7051185E7FD1}" srcId="{87CFEBB8-A0D7-45DE-BF76-0306AD86FB46}" destId="{A1D75930-AB9A-4F65-B982-C6E8C3440C38}" srcOrd="2" destOrd="0" parTransId="{4004D245-6524-4052-967C-03D2C55078D1}" sibTransId="{5305D4AB-F5F4-404E-BAD7-3C9BFA6E2273}"/>
    <dgm:cxn modelId="{D40D6B43-87EE-4868-9F0B-834AAEF5A06D}" srcId="{87CFEBB8-A0D7-45DE-BF76-0306AD86FB46}" destId="{967E6EA8-0BB7-47AD-9C86-A71456ED6772}" srcOrd="1" destOrd="0" parTransId="{C556BEF1-9B64-4AA5-B86D-250D7E67E082}" sibTransId="{25287968-3438-4F73-8DC6-2786B41D9BE3}"/>
    <dgm:cxn modelId="{F506B649-7E93-4048-8BCD-3F714C25CA93}" type="presOf" srcId="{967E6EA8-0BB7-47AD-9C86-A71456ED6772}" destId="{F04F000D-C07F-4B0A-9142-829112B65367}" srcOrd="0" destOrd="0" presId="urn:microsoft.com/office/officeart/2005/8/layout/hierarchy1"/>
    <dgm:cxn modelId="{9140C0A0-955D-434A-8588-9132E56FC6D8}" type="presOf" srcId="{3CF66D1B-1AC5-4EB6-AF37-9030D69390DF}" destId="{846A7753-1CB1-4E61-A191-383858937F89}" srcOrd="0" destOrd="0" presId="urn:microsoft.com/office/officeart/2005/8/layout/hierarchy1"/>
    <dgm:cxn modelId="{7C4FF3B4-C0B7-41A2-8842-1511B622E814}" type="presOf" srcId="{A1D75930-AB9A-4F65-B982-C6E8C3440C38}" destId="{BFCABCF1-B249-4E84-B619-0A1404138FDF}" srcOrd="0" destOrd="0" presId="urn:microsoft.com/office/officeart/2005/8/layout/hierarchy1"/>
    <dgm:cxn modelId="{3CC6B4D5-01BB-45BF-8AAD-1E9F2DF16B10}" type="presOf" srcId="{87CFEBB8-A0D7-45DE-BF76-0306AD86FB46}" destId="{22025488-1007-427B-8E3F-6D01907E1EF9}" srcOrd="0" destOrd="0" presId="urn:microsoft.com/office/officeart/2005/8/layout/hierarchy1"/>
    <dgm:cxn modelId="{469C4346-BACB-43DB-B8D6-E96E89245B72}" type="presParOf" srcId="{22025488-1007-427B-8E3F-6D01907E1EF9}" destId="{0A46517D-F17B-4DDE-A6B3-E26C3A03CB60}" srcOrd="0" destOrd="0" presId="urn:microsoft.com/office/officeart/2005/8/layout/hierarchy1"/>
    <dgm:cxn modelId="{7FDE70EB-B6EF-45ED-B4CE-189FA2107F2E}" type="presParOf" srcId="{0A46517D-F17B-4DDE-A6B3-E26C3A03CB60}" destId="{18C1F897-954A-49F8-9E99-CAB2AFAFBA00}" srcOrd="0" destOrd="0" presId="urn:microsoft.com/office/officeart/2005/8/layout/hierarchy1"/>
    <dgm:cxn modelId="{BD7A3026-CC23-4991-9BCC-A58EAADADDA7}" type="presParOf" srcId="{18C1F897-954A-49F8-9E99-CAB2AFAFBA00}" destId="{15378E03-549C-417C-9715-04852BFCE20B}" srcOrd="0" destOrd="0" presId="urn:microsoft.com/office/officeart/2005/8/layout/hierarchy1"/>
    <dgm:cxn modelId="{32FD7673-5139-4292-9AF9-5DF488AA79D0}" type="presParOf" srcId="{18C1F897-954A-49F8-9E99-CAB2AFAFBA00}" destId="{846A7753-1CB1-4E61-A191-383858937F89}" srcOrd="1" destOrd="0" presId="urn:microsoft.com/office/officeart/2005/8/layout/hierarchy1"/>
    <dgm:cxn modelId="{C59E58C8-8773-4623-B597-EDF7BAC39C8E}" type="presParOf" srcId="{0A46517D-F17B-4DDE-A6B3-E26C3A03CB60}" destId="{10E31C1B-EFD2-41A5-A5D2-1926EF1EFE12}" srcOrd="1" destOrd="0" presId="urn:microsoft.com/office/officeart/2005/8/layout/hierarchy1"/>
    <dgm:cxn modelId="{D95CEBAE-550F-48D7-B9DF-D05DBED983B9}" type="presParOf" srcId="{22025488-1007-427B-8E3F-6D01907E1EF9}" destId="{FA8D0CB4-BA7C-459C-AE4D-CB8F6DBF85CE}" srcOrd="1" destOrd="0" presId="urn:microsoft.com/office/officeart/2005/8/layout/hierarchy1"/>
    <dgm:cxn modelId="{F018346A-DF9B-41D9-AA05-295837223CF6}" type="presParOf" srcId="{FA8D0CB4-BA7C-459C-AE4D-CB8F6DBF85CE}" destId="{E508D476-249D-4D0A-94B4-8C2585F2EA7A}" srcOrd="0" destOrd="0" presId="urn:microsoft.com/office/officeart/2005/8/layout/hierarchy1"/>
    <dgm:cxn modelId="{3A4B408F-C874-4893-9ABF-FE65C5A3A721}" type="presParOf" srcId="{E508D476-249D-4D0A-94B4-8C2585F2EA7A}" destId="{53E57256-AD95-4B64-8798-406DC19734BB}" srcOrd="0" destOrd="0" presId="urn:microsoft.com/office/officeart/2005/8/layout/hierarchy1"/>
    <dgm:cxn modelId="{37AA54EC-5286-4E0A-9D24-321895AE045F}" type="presParOf" srcId="{E508D476-249D-4D0A-94B4-8C2585F2EA7A}" destId="{F04F000D-C07F-4B0A-9142-829112B65367}" srcOrd="1" destOrd="0" presId="urn:microsoft.com/office/officeart/2005/8/layout/hierarchy1"/>
    <dgm:cxn modelId="{FAB73656-A4AC-451A-94FB-11B5F841EEA2}" type="presParOf" srcId="{FA8D0CB4-BA7C-459C-AE4D-CB8F6DBF85CE}" destId="{5351449D-02A5-4B19-90BF-71915744DA26}" srcOrd="1" destOrd="0" presId="urn:microsoft.com/office/officeart/2005/8/layout/hierarchy1"/>
    <dgm:cxn modelId="{21FD5E45-B91D-485A-87AB-8169F404BFB4}" type="presParOf" srcId="{22025488-1007-427B-8E3F-6D01907E1EF9}" destId="{E23182B4-BBA0-4A26-84FA-D36EC65F6992}" srcOrd="2" destOrd="0" presId="urn:microsoft.com/office/officeart/2005/8/layout/hierarchy1"/>
    <dgm:cxn modelId="{9B3B95F7-729E-4EBC-BC7E-A57E69E09705}" type="presParOf" srcId="{E23182B4-BBA0-4A26-84FA-D36EC65F6992}" destId="{ABC2B9DA-6560-49F6-BCF6-ED1E98E03855}" srcOrd="0" destOrd="0" presId="urn:microsoft.com/office/officeart/2005/8/layout/hierarchy1"/>
    <dgm:cxn modelId="{F7E02B99-AAB1-462E-9809-EE57AC70B414}" type="presParOf" srcId="{ABC2B9DA-6560-49F6-BCF6-ED1E98E03855}" destId="{1EF17EC3-B4E5-4F27-BF3C-2B340FF31B0D}" srcOrd="0" destOrd="0" presId="urn:microsoft.com/office/officeart/2005/8/layout/hierarchy1"/>
    <dgm:cxn modelId="{967F6B41-9C70-4BBA-B743-D5FE9D8149E3}" type="presParOf" srcId="{ABC2B9DA-6560-49F6-BCF6-ED1E98E03855}" destId="{BFCABCF1-B249-4E84-B619-0A1404138FDF}" srcOrd="1" destOrd="0" presId="urn:microsoft.com/office/officeart/2005/8/layout/hierarchy1"/>
    <dgm:cxn modelId="{308F2686-F4B4-418A-8DF4-937404111CFC}" type="presParOf" srcId="{E23182B4-BBA0-4A26-84FA-D36EC65F6992}" destId="{AD9D48D0-93C5-418D-9CD3-5B31873EB9F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378E03-549C-417C-9715-04852BFCE20B}">
      <dsp:nvSpPr>
        <dsp:cNvPr id="0" name=""/>
        <dsp:cNvSpPr/>
      </dsp:nvSpPr>
      <dsp:spPr>
        <a:xfrm>
          <a:off x="0" y="565850"/>
          <a:ext cx="2309217" cy="14663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46A7753-1CB1-4E61-A191-383858937F89}">
      <dsp:nvSpPr>
        <dsp:cNvPr id="0" name=""/>
        <dsp:cNvSpPr/>
      </dsp:nvSpPr>
      <dsp:spPr>
        <a:xfrm>
          <a:off x="256579" y="809600"/>
          <a:ext cx="2309217" cy="146635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a:t>Team Members</a:t>
          </a:r>
          <a:endParaRPr lang="en-US" sz="1700" kern="1200"/>
        </a:p>
      </dsp:txBody>
      <dsp:txXfrm>
        <a:off x="299527" y="852548"/>
        <a:ext cx="2223321" cy="1380456"/>
      </dsp:txXfrm>
    </dsp:sp>
    <dsp:sp modelId="{53E57256-AD95-4B64-8798-406DC19734BB}">
      <dsp:nvSpPr>
        <dsp:cNvPr id="0" name=""/>
        <dsp:cNvSpPr/>
      </dsp:nvSpPr>
      <dsp:spPr>
        <a:xfrm>
          <a:off x="2822376" y="565850"/>
          <a:ext cx="2309217" cy="14663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4F000D-C07F-4B0A-9142-829112B65367}">
      <dsp:nvSpPr>
        <dsp:cNvPr id="0" name=""/>
        <dsp:cNvSpPr/>
      </dsp:nvSpPr>
      <dsp:spPr>
        <a:xfrm>
          <a:off x="3078956" y="809600"/>
          <a:ext cx="2309217" cy="146635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a:t>2010030362_Rushitha</a:t>
          </a:r>
          <a:endParaRPr lang="en-US" sz="1700" kern="1200"/>
        </a:p>
      </dsp:txBody>
      <dsp:txXfrm>
        <a:off x="3121904" y="852548"/>
        <a:ext cx="2223321" cy="1380456"/>
      </dsp:txXfrm>
    </dsp:sp>
    <dsp:sp modelId="{1EF17EC3-B4E5-4F27-BF3C-2B340FF31B0D}">
      <dsp:nvSpPr>
        <dsp:cNvPr id="0" name=""/>
        <dsp:cNvSpPr/>
      </dsp:nvSpPr>
      <dsp:spPr>
        <a:xfrm>
          <a:off x="5644753" y="565850"/>
          <a:ext cx="2309217" cy="14663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CABCF1-B249-4E84-B619-0A1404138FDF}">
      <dsp:nvSpPr>
        <dsp:cNvPr id="0" name=""/>
        <dsp:cNvSpPr/>
      </dsp:nvSpPr>
      <dsp:spPr>
        <a:xfrm>
          <a:off x="5901332" y="809600"/>
          <a:ext cx="2309217" cy="146635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a:t>2010030550_Kavya</a:t>
          </a:r>
          <a:endParaRPr lang="en-US" sz="1700" kern="1200"/>
        </a:p>
      </dsp:txBody>
      <dsp:txXfrm>
        <a:off x="5944280" y="852548"/>
        <a:ext cx="2223321" cy="138045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gif>
</file>

<file path=ppt/media/image2.gif>
</file>

<file path=ppt/media/image3.png>
</file>

<file path=ppt/media/image4.png>
</file>

<file path=ppt/media/image5.gif>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ABD0-783C-4F5C-0007-B9A57F2048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DCEAA37-8235-CF83-08BB-6F0D75D2A6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CD13040-C194-EFD5-E45D-AC76531E6FB7}"/>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5" name="Footer Placeholder 4">
            <a:extLst>
              <a:ext uri="{FF2B5EF4-FFF2-40B4-BE49-F238E27FC236}">
                <a16:creationId xmlns:a16="http://schemas.microsoft.com/office/drawing/2014/main" id="{1A8ED2B4-3C79-4803-4671-601A91A686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302ED9-9DD3-29E6-16C8-1DF5055A9E76}"/>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3704276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D0235-FE50-1F65-551E-7B199D5F1DE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A249F0E-552F-1C65-367C-7C5CE1BA7B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36FFBC4-4756-8420-42EB-60D7C4F7429B}"/>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5" name="Footer Placeholder 4">
            <a:extLst>
              <a:ext uri="{FF2B5EF4-FFF2-40B4-BE49-F238E27FC236}">
                <a16:creationId xmlns:a16="http://schemas.microsoft.com/office/drawing/2014/main" id="{40B2B57E-B338-44ED-0FE3-48F263AAE1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88A779-650E-04B3-7F3F-64F979080F25}"/>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3133468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75503B-8411-0240-6BDE-13F1EB41DF4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8EC752A-AC96-BFD1-A5CC-69E957105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6AF149D-19C8-81CA-C594-00200506E567}"/>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5" name="Footer Placeholder 4">
            <a:extLst>
              <a:ext uri="{FF2B5EF4-FFF2-40B4-BE49-F238E27FC236}">
                <a16:creationId xmlns:a16="http://schemas.microsoft.com/office/drawing/2014/main" id="{80843569-A22E-8E32-3F35-EA175CB42C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54CB3F1-8375-AD8F-4444-FCB7C5E97DBB}"/>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15015421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3FB0C32-F044-4939-92E4-8BA39B7A391A}"/>
              </a:ext>
              <a:ext uri="{C183D7F6-B498-43B3-948B-1728B52AA6E4}">
                <adec:decorative xmlns:adec="http://schemas.microsoft.com/office/drawing/2017/decorative" val="1"/>
              </a:ext>
            </a:extLst>
          </p:cNvPr>
          <p:cNvSpPr/>
          <p:nvPr userDrawn="1"/>
        </p:nvSpPr>
        <p:spPr>
          <a:xfrm>
            <a:off x="3050" y="-66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584BE8A-3E34-4967-9E7C-13EC8F6A990A}"/>
              </a:ext>
              <a:ext uri="{C183D7F6-B498-43B3-948B-1728B52AA6E4}">
                <adec:decorative xmlns:adec="http://schemas.microsoft.com/office/drawing/2017/decorative" val="1"/>
              </a:ext>
            </a:extLst>
          </p:cNvPr>
          <p:cNvSpPr/>
          <p:nvPr userDrawn="1"/>
        </p:nvSpPr>
        <p:spPr>
          <a:xfrm>
            <a:off x="3050" y="-663"/>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9BFF676-EC35-4FFD-8894-CA4F2830700A}"/>
              </a:ext>
              <a:ext uri="{C183D7F6-B498-43B3-948B-1728B52AA6E4}">
                <adec:decorative xmlns:adec="http://schemas.microsoft.com/office/drawing/2017/decorative" val="1"/>
              </a:ext>
            </a:extLst>
          </p:cNvPr>
          <p:cNvSpPr/>
          <p:nvPr userDrawn="1"/>
        </p:nvSpPr>
        <p:spPr>
          <a:xfrm>
            <a:off x="3050" y="0"/>
            <a:ext cx="12188952"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32DA1557-E095-4C82-B659-3AF550080BB1}"/>
              </a:ext>
              <a:ext uri="{C183D7F6-B498-43B3-948B-1728B52AA6E4}">
                <adec:decorative xmlns:adec="http://schemas.microsoft.com/office/drawing/2017/decorative" val="1"/>
              </a:ext>
            </a:extLst>
          </p:cNvPr>
          <p:cNvSpPr/>
          <p:nvPr userDrawn="1"/>
        </p:nvSpPr>
        <p:spPr>
          <a:xfrm rot="16200000">
            <a:off x="2746250" y="-663"/>
            <a:ext cx="6857999" cy="6857998"/>
          </a:xfrm>
          <a:prstGeom prst="ellipse">
            <a:avLst/>
          </a:prstGeom>
          <a:gradFill>
            <a:gsLst>
              <a:gs pos="0">
                <a:schemeClr val="accent1">
                  <a:lumMod val="20000"/>
                  <a:lumOff val="80000"/>
                  <a:alpha val="40000"/>
                </a:schemeClr>
              </a:gs>
              <a:gs pos="100000">
                <a:schemeClr val="accent1">
                  <a:alpha val="40000"/>
                </a:schemeClr>
              </a:gs>
            </a:gsLst>
            <a:lin ang="2700000" scaled="1"/>
          </a:gradFill>
          <a:ln>
            <a:noFill/>
          </a:ln>
          <a:effectLst>
            <a:softEdge rad="520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9F34E5EF-94D7-4AE0-BDD1-81A3ECDE614C}"/>
              </a:ext>
              <a:ext uri="{C183D7F6-B498-43B3-948B-1728B52AA6E4}">
                <adec:decorative xmlns:adec="http://schemas.microsoft.com/office/drawing/2017/decorative" val="1"/>
              </a:ext>
            </a:extLst>
          </p:cNvPr>
          <p:cNvSpPr/>
          <p:nvPr userDrawn="1"/>
        </p:nvSpPr>
        <p:spPr>
          <a:xfrm rot="16200000">
            <a:off x="77040" y="1193411"/>
            <a:ext cx="5589934" cy="5737916"/>
          </a:xfrm>
          <a:prstGeom prst="ellipse">
            <a:avLst/>
          </a:prstGeom>
          <a:gradFill>
            <a:gsLst>
              <a:gs pos="0">
                <a:schemeClr val="accent1">
                  <a:alpha val="40000"/>
                </a:schemeClr>
              </a:gs>
              <a:gs pos="100000">
                <a:schemeClr val="accent5">
                  <a:alpha val="20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D829E57E-3199-4AAA-B2D5-F93264FDA0B5}"/>
              </a:ext>
              <a:ext uri="{C183D7F6-B498-43B3-948B-1728B52AA6E4}">
                <adec:decorative xmlns:adec="http://schemas.microsoft.com/office/drawing/2017/decorative" val="1"/>
              </a:ext>
            </a:extLst>
          </p:cNvPr>
          <p:cNvSpPr/>
          <p:nvPr userDrawn="1"/>
        </p:nvSpPr>
        <p:spPr>
          <a:xfrm rot="16200000">
            <a:off x="6442672" y="193606"/>
            <a:ext cx="5760743" cy="5737917"/>
          </a:xfrm>
          <a:prstGeom prst="ellipse">
            <a:avLst/>
          </a:prstGeom>
          <a:gradFill>
            <a:gsLst>
              <a:gs pos="0">
                <a:schemeClr val="accent1">
                  <a:alpha val="20000"/>
                </a:schemeClr>
              </a:gs>
              <a:gs pos="100000">
                <a:schemeClr val="accent5">
                  <a:alpha val="40000"/>
                </a:schemeClr>
              </a:gs>
            </a:gsLst>
            <a:lin ang="2700000" scaled="1"/>
          </a:gradFill>
          <a:ln>
            <a:noFill/>
          </a:ln>
          <a:effectLst>
            <a:softEdge rad="1003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descr="Tag=CustomerPhoto&#10;Crop=1&#10;Align=N/A">
            <a:extLst>
              <a:ext uri="{FF2B5EF4-FFF2-40B4-BE49-F238E27FC236}">
                <a16:creationId xmlns:a16="http://schemas.microsoft.com/office/drawing/2014/main" id="{8A791822-0971-4E61-A5E4-9AAD258F58E3}"/>
              </a:ext>
            </a:extLst>
          </p:cNvPr>
          <p:cNvPicPr>
            <a:picLocks/>
          </p:cNvPicPr>
          <p:nvPr userDrawn="1"/>
        </p:nvPicPr>
        <p:blipFill>
          <a:blip r:embed="rId2">
            <a:alphaModFix amt="20000"/>
            <a:extLst>
              <a:ext uri="{28A0092B-C50C-407E-A947-70E740481C1C}">
                <a14:useLocalDpi xmlns:a14="http://schemas.microsoft.com/office/drawing/2010/main" val="0"/>
              </a:ext>
            </a:extLst>
          </a:blip>
          <a:stretch>
            <a:fillRect/>
          </a:stretch>
        </p:blipFill>
        <p:spPr>
          <a:xfrm>
            <a:off x="3048" y="-663"/>
            <a:ext cx="12188952" cy="6858000"/>
          </a:xfrm>
          <a:prstGeom prst="rect">
            <a:avLst/>
          </a:prstGeom>
        </p:spPr>
      </p:pic>
      <p:sp>
        <p:nvSpPr>
          <p:cNvPr id="18" name="Title 1">
            <a:extLst>
              <a:ext uri="{FF2B5EF4-FFF2-40B4-BE49-F238E27FC236}">
                <a16:creationId xmlns:a16="http://schemas.microsoft.com/office/drawing/2014/main" id="{B86D7D99-F789-4EDA-861D-B6B994F05F1D}"/>
              </a:ext>
            </a:extLst>
          </p:cNvPr>
          <p:cNvSpPr>
            <a:spLocks noGrp="1"/>
          </p:cNvSpPr>
          <p:nvPr>
            <p:ph type="ctrTitle"/>
          </p:nvPr>
        </p:nvSpPr>
        <p:spPr>
          <a:xfrm>
            <a:off x="1527050" y="1121700"/>
            <a:ext cx="9144000" cy="2387600"/>
          </a:xfrm>
        </p:spPr>
        <p:txBody>
          <a:bodyPr/>
          <a:lstStyle>
            <a:lvl1pPr algn="ctr">
              <a:defRPr>
                <a:solidFill>
                  <a:schemeClr val="bg1"/>
                </a:solidFill>
              </a:defRPr>
            </a:lvl1pPr>
          </a:lstStyle>
          <a:p>
            <a:r>
              <a:rPr lang="en-US">
                <a:solidFill>
                  <a:srgbClr val="FFFFFF"/>
                </a:solidFill>
                <a:effectLst>
                  <a:outerShdw blurRad="38100" dist="38100" dir="2700000" algn="tl">
                    <a:srgbClr val="000000">
                      <a:alpha val="43137"/>
                    </a:srgbClr>
                  </a:outerShdw>
                </a:effectLst>
                <a:ea typeface="Cambria" panose="02040503050406030204" pitchFamily="18" charset="0"/>
                <a:cs typeface="Sabon Next LT" panose="020B0502040204020203" pitchFamily="2" charset="0"/>
              </a:rPr>
              <a:t>Click to edit Master title style</a:t>
            </a:r>
            <a:endParaRPr lang="en-US" dirty="0">
              <a:solidFill>
                <a:srgbClr val="FFFFFF"/>
              </a:solidFill>
              <a:effectLst>
                <a:outerShdw blurRad="38100" dist="38100" dir="2700000" algn="tl">
                  <a:srgbClr val="000000">
                    <a:alpha val="43137"/>
                  </a:srgbClr>
                </a:outerShdw>
              </a:effectLst>
              <a:ea typeface="Cambria" panose="02040503050406030204" pitchFamily="18" charset="0"/>
              <a:cs typeface="Sabon Next LT" panose="020B0502040204020203" pitchFamily="2" charset="0"/>
            </a:endParaRPr>
          </a:p>
        </p:txBody>
      </p:sp>
      <p:sp>
        <p:nvSpPr>
          <p:cNvPr id="20" name="Text Placeholder 12">
            <a:extLst>
              <a:ext uri="{FF2B5EF4-FFF2-40B4-BE49-F238E27FC236}">
                <a16:creationId xmlns:a16="http://schemas.microsoft.com/office/drawing/2014/main" id="{2B39487B-EA73-4D7B-93AA-D63B49F4DA7F}"/>
              </a:ext>
            </a:extLst>
          </p:cNvPr>
          <p:cNvSpPr>
            <a:spLocks noGrp="1"/>
          </p:cNvSpPr>
          <p:nvPr>
            <p:ph type="body" sz="quarter" idx="15"/>
          </p:nvPr>
        </p:nvSpPr>
        <p:spPr>
          <a:xfrm>
            <a:off x="1527050" y="3600450"/>
            <a:ext cx="9144000" cy="2451100"/>
          </a:xfrm>
        </p:spPr>
        <p:txBody>
          <a:bodyPr>
            <a:normAutofit/>
          </a:bodyPr>
          <a:lstStyle>
            <a:lvl1pPr marL="0" indent="0" algn="ctr">
              <a:buNone/>
              <a:defRPr sz="2800">
                <a:solidFill>
                  <a:schemeClr val="bg1"/>
                </a:solidFill>
                <a:effectLst/>
                <a:latin typeface="+mn-lt"/>
              </a:defRPr>
            </a:lvl1pPr>
          </a:lstStyle>
          <a:p>
            <a:pPr lvl="0"/>
            <a:r>
              <a:rPr lang="en-US"/>
              <a:t>Click to edit Master text styles</a:t>
            </a:r>
          </a:p>
        </p:txBody>
      </p:sp>
    </p:spTree>
    <p:extLst>
      <p:ext uri="{BB962C8B-B14F-4D97-AF65-F5344CB8AC3E}">
        <p14:creationId xmlns:p14="http://schemas.microsoft.com/office/powerpoint/2010/main" val="41319192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Introduc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B910AFBC-7932-43F4-ABEA-C89B2698634B}"/>
              </a:ext>
            </a:extLst>
          </p:cNvPr>
          <p:cNvSpPr>
            <a:spLocks noGrp="1"/>
          </p:cNvSpPr>
          <p:nvPr>
            <p:ph type="title"/>
          </p:nvPr>
        </p:nvSpPr>
        <p:spPr>
          <a:xfrm>
            <a:off x="841249" y="857251"/>
            <a:ext cx="5914937" cy="2076450"/>
          </a:xfrm>
        </p:spPr>
        <p:txBody>
          <a:bodyPr anchor="b">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17" name="Content Placeholder 2">
            <a:extLst>
              <a:ext uri="{FF2B5EF4-FFF2-40B4-BE49-F238E27FC236}">
                <a16:creationId xmlns:a16="http://schemas.microsoft.com/office/drawing/2014/main" id="{1178A42D-5ED2-4AB6-BE4B-4109074320DF}"/>
              </a:ext>
            </a:extLst>
          </p:cNvPr>
          <p:cNvSpPr>
            <a:spLocks noGrp="1"/>
          </p:cNvSpPr>
          <p:nvPr>
            <p:ph idx="1"/>
          </p:nvPr>
        </p:nvSpPr>
        <p:spPr>
          <a:xfrm>
            <a:off x="841248" y="3190875"/>
            <a:ext cx="5914938" cy="2986087"/>
          </a:xfrm>
        </p:spPr>
        <p:txBody>
          <a:bodyPr>
            <a:noAutofit/>
          </a:bodyPr>
          <a:lstStyle>
            <a:lvl1pPr marL="0" indent="0">
              <a:lnSpc>
                <a:spcPct val="100000"/>
              </a:lnSpc>
              <a:buNone/>
              <a:defRPr sz="2000"/>
            </a:lvl1pPr>
          </a:lstStyle>
          <a:p>
            <a:pPr marL="228600" lvl="0" indent="-228600"/>
            <a:r>
              <a:rPr lang="en-US" sz="1800">
                <a:solidFill>
                  <a:schemeClr val="tx2">
                    <a:alpha val="60000"/>
                  </a:schemeClr>
                </a:solidFill>
              </a:rPr>
              <a:t>Click to edit Master text styles</a:t>
            </a:r>
          </a:p>
        </p:txBody>
      </p:sp>
      <p:sp>
        <p:nvSpPr>
          <p:cNvPr id="29" name="Date Placeholder 1">
            <a:extLst>
              <a:ext uri="{FF2B5EF4-FFF2-40B4-BE49-F238E27FC236}">
                <a16:creationId xmlns:a16="http://schemas.microsoft.com/office/drawing/2014/main" id="{4D9A7D07-2BA3-438D-972B-EA578370D50F}"/>
              </a:ext>
            </a:extLst>
          </p:cNvPr>
          <p:cNvSpPr>
            <a:spLocks noGrp="1"/>
          </p:cNvSpPr>
          <p:nvPr>
            <p:ph type="dt" sz="half" idx="10"/>
          </p:nvPr>
        </p:nvSpPr>
        <p:spPr>
          <a:xfrm>
            <a:off x="838200" y="6429375"/>
            <a:ext cx="2743200" cy="365125"/>
          </a:xfrm>
        </p:spPr>
        <p:txBody>
          <a:bodyPr/>
          <a:lstStyle>
            <a:lvl1pPr>
              <a:defRPr>
                <a:solidFill>
                  <a:schemeClr val="tx2">
                    <a:alpha val="60000"/>
                  </a:schemeClr>
                </a:solidFill>
              </a:defRPr>
            </a:lvl1pPr>
          </a:lstStyle>
          <a:p>
            <a:r>
              <a:rPr lang="en-US"/>
              <a:t>3/1/20XX</a:t>
            </a:r>
          </a:p>
        </p:txBody>
      </p:sp>
      <p:sp>
        <p:nvSpPr>
          <p:cNvPr id="24" name="Picture Placeholder 23">
            <a:extLst>
              <a:ext uri="{FF2B5EF4-FFF2-40B4-BE49-F238E27FC236}">
                <a16:creationId xmlns:a16="http://schemas.microsoft.com/office/drawing/2014/main" id="{C8720583-BC84-48EB-85BC-AE71214A30A5}"/>
              </a:ext>
            </a:extLst>
          </p:cNvPr>
          <p:cNvSpPr>
            <a:spLocks noGrp="1"/>
          </p:cNvSpPr>
          <p:nvPr>
            <p:ph type="pic" sz="quarter" idx="13"/>
          </p:nvPr>
        </p:nvSpPr>
        <p:spPr>
          <a:xfrm>
            <a:off x="7589520" y="0"/>
            <a:ext cx="4599432" cy="2286000"/>
          </a:xfrm>
          <a:solidFill>
            <a:schemeClr val="accent6"/>
          </a:solidFill>
        </p:spPr>
        <p:txBody>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C3F0A5CD-C47A-4CDF-BE99-75F3A81B18FB}"/>
              </a:ext>
            </a:extLst>
          </p:cNvPr>
          <p:cNvSpPr>
            <a:spLocks noGrp="1"/>
          </p:cNvSpPr>
          <p:nvPr>
            <p:ph type="pic" sz="quarter" idx="14"/>
          </p:nvPr>
        </p:nvSpPr>
        <p:spPr>
          <a:xfrm>
            <a:off x="7589520" y="2286000"/>
            <a:ext cx="4599432" cy="2286000"/>
          </a:xfrm>
          <a:solidFill>
            <a:schemeClr val="accent6"/>
          </a:solidFill>
        </p:spPr>
        <p:txBody>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7329454B-9275-4E86-B32E-91C0DB62AA71}"/>
              </a:ext>
            </a:extLst>
          </p:cNvPr>
          <p:cNvSpPr>
            <a:spLocks noGrp="1"/>
          </p:cNvSpPr>
          <p:nvPr>
            <p:ph type="pic" sz="quarter" idx="15"/>
          </p:nvPr>
        </p:nvSpPr>
        <p:spPr>
          <a:xfrm>
            <a:off x="7589520" y="4572000"/>
            <a:ext cx="4599432" cy="2286000"/>
          </a:xfrm>
          <a:solidFill>
            <a:schemeClr val="accent6"/>
          </a:solidFill>
        </p:spPr>
        <p:txBody>
          <a:bodyPr/>
          <a:lstStyle/>
          <a:p>
            <a:r>
              <a:rPr lang="en-US"/>
              <a:t>Click icon to add picture</a:t>
            </a:r>
            <a:endParaRPr lang="en-US" dirty="0"/>
          </a:p>
        </p:txBody>
      </p:sp>
      <p:sp>
        <p:nvSpPr>
          <p:cNvPr id="30" name="Footer Placeholder 2">
            <a:extLst>
              <a:ext uri="{FF2B5EF4-FFF2-40B4-BE49-F238E27FC236}">
                <a16:creationId xmlns:a16="http://schemas.microsoft.com/office/drawing/2014/main" id="{21E9E1BF-D594-4F96-8DBE-5A8DD51D3B58}"/>
              </a:ext>
            </a:extLst>
          </p:cNvPr>
          <p:cNvSpPr>
            <a:spLocks noGrp="1"/>
          </p:cNvSpPr>
          <p:nvPr>
            <p:ph type="ftr" sz="quarter" idx="11"/>
          </p:nvPr>
        </p:nvSpPr>
        <p:spPr>
          <a:xfrm>
            <a:off x="4038600" y="6429375"/>
            <a:ext cx="4114800" cy="365125"/>
          </a:xfrm>
        </p:spPr>
        <p:txBody>
          <a:bodyPr/>
          <a:lstStyle>
            <a:lvl1pPr algn="l">
              <a:defRPr>
                <a:solidFill>
                  <a:schemeClr val="tx2">
                    <a:alpha val="60000"/>
                  </a:schemeClr>
                </a:solidFill>
              </a:defRPr>
            </a:lvl1pPr>
          </a:lstStyle>
          <a:p>
            <a:r>
              <a:rPr lang="en-US"/>
              <a:t>SAMPLE FOOTER TEXT</a:t>
            </a:r>
            <a:endParaRPr lang="en-US" dirty="0"/>
          </a:p>
        </p:txBody>
      </p:sp>
      <p:sp>
        <p:nvSpPr>
          <p:cNvPr id="31" name="Slide Number Placeholder 3">
            <a:extLst>
              <a:ext uri="{FF2B5EF4-FFF2-40B4-BE49-F238E27FC236}">
                <a16:creationId xmlns:a16="http://schemas.microsoft.com/office/drawing/2014/main" id="{C30FDEF8-F3F3-42D5-9EE1-EDDF18B35377}"/>
              </a:ext>
            </a:extLst>
          </p:cNvPr>
          <p:cNvSpPr>
            <a:spLocks noGrp="1"/>
          </p:cNvSpPr>
          <p:nvPr>
            <p:ph type="sldNum" sz="quarter" idx="12"/>
          </p:nvPr>
        </p:nvSpPr>
        <p:spPr>
          <a:xfrm>
            <a:off x="8610600" y="6429375"/>
            <a:ext cx="2743200" cy="365125"/>
          </a:xfrm>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4483001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3F98AFCE-98D2-46C5-82A8-E45659B1769D}"/>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ame 11">
            <a:extLst>
              <a:ext uri="{FF2B5EF4-FFF2-40B4-BE49-F238E27FC236}">
                <a16:creationId xmlns:a16="http://schemas.microsoft.com/office/drawing/2014/main" id="{F69999FB-8585-40F0-990C-6A0BAD1C8081}"/>
              </a:ext>
              <a:ext uri="{C183D7F6-B498-43B3-948B-1728B52AA6E4}">
                <adec:decorative xmlns:adec="http://schemas.microsoft.com/office/drawing/2017/decorative" val="1"/>
              </a:ext>
            </a:extLst>
          </p:cNvPr>
          <p:cNvSpPr/>
          <p:nvPr userDrawn="1"/>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2768738E-7449-46C1-B7D3-844FE2BA7D35}"/>
              </a:ext>
            </a:extLst>
          </p:cNvPr>
          <p:cNvSpPr>
            <a:spLocks noGrp="1"/>
          </p:cNvSpPr>
          <p:nvPr>
            <p:ph type="title"/>
          </p:nvPr>
        </p:nvSpPr>
        <p:spPr>
          <a:xfrm>
            <a:off x="838200" y="914399"/>
            <a:ext cx="5992550" cy="2827422"/>
          </a:xfrm>
        </p:spPr>
        <p:txBody>
          <a:bodyPr anchor="t">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7" name="Content Placeholder 2">
            <a:extLst>
              <a:ext uri="{FF2B5EF4-FFF2-40B4-BE49-F238E27FC236}">
                <a16:creationId xmlns:a16="http://schemas.microsoft.com/office/drawing/2014/main" id="{B0FF04F9-E792-4C19-9FD5-44800CEB2E89}"/>
              </a:ext>
            </a:extLst>
          </p:cNvPr>
          <p:cNvSpPr>
            <a:spLocks noGrp="1"/>
          </p:cNvSpPr>
          <p:nvPr>
            <p:ph idx="1"/>
          </p:nvPr>
        </p:nvSpPr>
        <p:spPr>
          <a:xfrm>
            <a:off x="6976085" y="914400"/>
            <a:ext cx="4377714" cy="2827422"/>
          </a:xfrm>
        </p:spPr>
        <p:txBody>
          <a:bodyPr anchor="t">
            <a:normAutofit/>
          </a:bodyPr>
          <a:lstStyle>
            <a:lvl1pPr marL="0" indent="0">
              <a:buNone/>
              <a:defRPr sz="2800"/>
            </a:lvl1pPr>
          </a:lstStyle>
          <a:p>
            <a:pPr marL="228600" lvl="0" indent="-228600"/>
            <a:r>
              <a:rPr lang="en-US" sz="1800">
                <a:solidFill>
                  <a:schemeClr val="tx2">
                    <a:alpha val="60000"/>
                  </a:schemeClr>
                </a:solidFill>
              </a:rPr>
              <a:t>Click to edit Master text styles</a:t>
            </a:r>
          </a:p>
        </p:txBody>
      </p:sp>
      <p:sp>
        <p:nvSpPr>
          <p:cNvPr id="14" name="Picture Placeholder 13">
            <a:extLst>
              <a:ext uri="{FF2B5EF4-FFF2-40B4-BE49-F238E27FC236}">
                <a16:creationId xmlns:a16="http://schemas.microsoft.com/office/drawing/2014/main" id="{5F2F9DF6-DFB9-44A8-B629-57F58893AD21}"/>
              </a:ext>
            </a:extLst>
          </p:cNvPr>
          <p:cNvSpPr>
            <a:spLocks noGrp="1"/>
          </p:cNvSpPr>
          <p:nvPr>
            <p:ph type="pic" sz="quarter" idx="13"/>
          </p:nvPr>
        </p:nvSpPr>
        <p:spPr>
          <a:xfrm>
            <a:off x="490538" y="4059936"/>
            <a:ext cx="2807208" cy="2322576"/>
          </a:xfrm>
          <a:solidFill>
            <a:schemeClr val="accent6"/>
          </a:solidFill>
        </p:spPr>
        <p:txBody>
          <a:bodyPr/>
          <a:lstStyle/>
          <a:p>
            <a:r>
              <a:rPr lang="en-US"/>
              <a:t>Click icon to add picture</a:t>
            </a:r>
          </a:p>
        </p:txBody>
      </p:sp>
      <p:sp>
        <p:nvSpPr>
          <p:cNvPr id="15" name="Picture Placeholder 13">
            <a:extLst>
              <a:ext uri="{FF2B5EF4-FFF2-40B4-BE49-F238E27FC236}">
                <a16:creationId xmlns:a16="http://schemas.microsoft.com/office/drawing/2014/main" id="{927BC207-43FE-4B6A-AEBE-875B69CF9761}"/>
              </a:ext>
            </a:extLst>
          </p:cNvPr>
          <p:cNvSpPr>
            <a:spLocks noGrp="1"/>
          </p:cNvSpPr>
          <p:nvPr>
            <p:ph type="pic" sz="quarter" idx="14"/>
          </p:nvPr>
        </p:nvSpPr>
        <p:spPr>
          <a:xfrm>
            <a:off x="3291840" y="4059936"/>
            <a:ext cx="2807208" cy="2322576"/>
          </a:xfrm>
          <a:solidFill>
            <a:schemeClr val="accent6"/>
          </a:solidFill>
        </p:spPr>
        <p:txBody>
          <a:bodyPr/>
          <a:lstStyle/>
          <a:p>
            <a:r>
              <a:rPr lang="en-US"/>
              <a:t>Click icon to add picture</a:t>
            </a:r>
          </a:p>
        </p:txBody>
      </p:sp>
      <p:sp>
        <p:nvSpPr>
          <p:cNvPr id="16" name="Picture Placeholder 13">
            <a:extLst>
              <a:ext uri="{FF2B5EF4-FFF2-40B4-BE49-F238E27FC236}">
                <a16:creationId xmlns:a16="http://schemas.microsoft.com/office/drawing/2014/main" id="{EBBF5499-9A70-4846-B98E-316EC17F9FCD}"/>
              </a:ext>
            </a:extLst>
          </p:cNvPr>
          <p:cNvSpPr>
            <a:spLocks noGrp="1"/>
          </p:cNvSpPr>
          <p:nvPr>
            <p:ph type="pic" sz="quarter" idx="15"/>
          </p:nvPr>
        </p:nvSpPr>
        <p:spPr>
          <a:xfrm>
            <a:off x="6099048" y="4059936"/>
            <a:ext cx="2807208" cy="2322576"/>
          </a:xfrm>
          <a:solidFill>
            <a:schemeClr val="accent6"/>
          </a:solidFill>
        </p:spPr>
        <p:txBody>
          <a:bodyPr/>
          <a:lstStyle/>
          <a:p>
            <a:r>
              <a:rPr lang="en-US"/>
              <a:t>Click icon to add picture</a:t>
            </a:r>
          </a:p>
        </p:txBody>
      </p:sp>
      <p:sp>
        <p:nvSpPr>
          <p:cNvPr id="17" name="Picture Placeholder 13">
            <a:extLst>
              <a:ext uri="{FF2B5EF4-FFF2-40B4-BE49-F238E27FC236}">
                <a16:creationId xmlns:a16="http://schemas.microsoft.com/office/drawing/2014/main" id="{C7A79F30-D473-48F6-9AC2-286C7B70F3ED}"/>
              </a:ext>
            </a:extLst>
          </p:cNvPr>
          <p:cNvSpPr>
            <a:spLocks noGrp="1"/>
          </p:cNvSpPr>
          <p:nvPr>
            <p:ph type="pic" sz="quarter" idx="16"/>
          </p:nvPr>
        </p:nvSpPr>
        <p:spPr>
          <a:xfrm>
            <a:off x="8906256" y="4059936"/>
            <a:ext cx="2807208" cy="2322576"/>
          </a:xfrm>
          <a:solidFill>
            <a:schemeClr val="accent6"/>
          </a:solidFill>
        </p:spPr>
        <p:txBody>
          <a:bodyPr/>
          <a:lstStyle/>
          <a:p>
            <a:r>
              <a:rPr lang="en-US"/>
              <a:t>Click icon to add picture</a:t>
            </a:r>
          </a:p>
        </p:txBody>
      </p:sp>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3/1/20XX</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446421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93873-666C-1A9E-BF70-4EFE68C3D0E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CB6EAA1-EEA1-F93E-AB41-2D7F03A4B5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DF2C7D-5D42-9ED3-3978-3B940B267507}"/>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5" name="Footer Placeholder 4">
            <a:extLst>
              <a:ext uri="{FF2B5EF4-FFF2-40B4-BE49-F238E27FC236}">
                <a16:creationId xmlns:a16="http://schemas.microsoft.com/office/drawing/2014/main" id="{99B65B93-13AF-8EF6-D98D-59A718A11F6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584F55-242A-FB6A-641D-F2356EA8252B}"/>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398188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9CCFF-C0D9-EE8C-0573-4982806828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14DC526-C8F8-EF37-01D3-AF3CFCC715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20CE8F-D9A3-891F-B427-1BC746C39261}"/>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5" name="Footer Placeholder 4">
            <a:extLst>
              <a:ext uri="{FF2B5EF4-FFF2-40B4-BE49-F238E27FC236}">
                <a16:creationId xmlns:a16="http://schemas.microsoft.com/office/drawing/2014/main" id="{96397125-06FE-3801-773C-42E73F4EE4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12E5BA6-EAF3-E080-34C0-2A2CAABF4A14}"/>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1197832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65F7C-438B-2A72-8251-20C2335DD8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7983C3-5218-FE1A-DD2B-E1E4B8B418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0D642DB-A5FF-A62B-44B0-8FC317765B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80CDDE6-9031-D942-988C-DFC8B4C4A5D0}"/>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6" name="Footer Placeholder 5">
            <a:extLst>
              <a:ext uri="{FF2B5EF4-FFF2-40B4-BE49-F238E27FC236}">
                <a16:creationId xmlns:a16="http://schemas.microsoft.com/office/drawing/2014/main" id="{48D46E17-6EE5-4C02-32E0-4D1F39F1430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EC9D311-508E-2A89-6706-7C647E8CA059}"/>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1410291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0C1AF-AFA2-8D7E-2F00-A82B3F48859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FB0E5A2-2645-529F-14C0-80F5BF9EC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C2CC77-5B7B-20B9-F6FC-23E9D3A911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A3D7913-9F5B-FA47-50A1-C42AAACB1F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0E2FC5-5BA1-6972-A3C0-5F25C4986E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DC88F2E-BE30-D95E-F14D-C3BD18779BE3}"/>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8" name="Footer Placeholder 7">
            <a:extLst>
              <a:ext uri="{FF2B5EF4-FFF2-40B4-BE49-F238E27FC236}">
                <a16:creationId xmlns:a16="http://schemas.microsoft.com/office/drawing/2014/main" id="{AE22D91B-BEB4-43CD-F294-33E6732C404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E360362-3F46-C96D-9556-94A3BD0150AF}"/>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935103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82C5D-0439-6F86-4EDB-51B0F0C80BE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62DD791-AA87-DDD6-6684-BE70A957E81E}"/>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4" name="Footer Placeholder 3">
            <a:extLst>
              <a:ext uri="{FF2B5EF4-FFF2-40B4-BE49-F238E27FC236}">
                <a16:creationId xmlns:a16="http://schemas.microsoft.com/office/drawing/2014/main" id="{686D920F-6813-6678-1F96-ED8C69F2C7C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F49365F-1504-1F7D-03C3-79CD899D252E}"/>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580641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4C8741-204D-5110-DD3D-43F659A88FD5}"/>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3" name="Footer Placeholder 2">
            <a:extLst>
              <a:ext uri="{FF2B5EF4-FFF2-40B4-BE49-F238E27FC236}">
                <a16:creationId xmlns:a16="http://schemas.microsoft.com/office/drawing/2014/main" id="{499D4463-2BC2-503E-8439-5166ACE3434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5DC26D7-3F38-110A-9F6A-33F81A4D9BC7}"/>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2528524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04226-E103-FB7A-1F3C-FF0520E993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1EA3396-1D87-990E-E987-F15C4BEA00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2BB60B-98C4-AF26-0C04-C8BDB953FD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C1A995-E111-E9F3-865D-11A76F9958CC}"/>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6" name="Footer Placeholder 5">
            <a:extLst>
              <a:ext uri="{FF2B5EF4-FFF2-40B4-BE49-F238E27FC236}">
                <a16:creationId xmlns:a16="http://schemas.microsoft.com/office/drawing/2014/main" id="{7EEE6017-7B11-EF15-6E75-84FA82E10F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C5BDB13-C481-9F21-83A8-15F91561C5B3}"/>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42841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46B18-F301-38EA-B2E4-E87BE5B377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5F1AFCF-A079-65BB-E942-D5BE176E66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825137B-96BF-F015-2CE3-88D5A9A72E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20296B-6C0B-F0C3-51DB-82CFEF0FBCE3}"/>
              </a:ext>
            </a:extLst>
          </p:cNvPr>
          <p:cNvSpPr>
            <a:spLocks noGrp="1"/>
          </p:cNvSpPr>
          <p:nvPr>
            <p:ph type="dt" sz="half" idx="10"/>
          </p:nvPr>
        </p:nvSpPr>
        <p:spPr/>
        <p:txBody>
          <a:bodyPr/>
          <a:lstStyle/>
          <a:p>
            <a:fld id="{16DBB9B3-CB6D-400F-9686-5D21E2A0B122}" type="datetimeFigureOut">
              <a:rPr lang="en-IN" smtClean="0"/>
              <a:t>28-10-2022</a:t>
            </a:fld>
            <a:endParaRPr lang="en-IN"/>
          </a:p>
        </p:txBody>
      </p:sp>
      <p:sp>
        <p:nvSpPr>
          <p:cNvPr id="6" name="Footer Placeholder 5">
            <a:extLst>
              <a:ext uri="{FF2B5EF4-FFF2-40B4-BE49-F238E27FC236}">
                <a16:creationId xmlns:a16="http://schemas.microsoft.com/office/drawing/2014/main" id="{5F843504-D243-314D-15A4-7EB33567A43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1848F38-8F39-4B83-3F81-785B75D7F3B8}"/>
              </a:ext>
            </a:extLst>
          </p:cNvPr>
          <p:cNvSpPr>
            <a:spLocks noGrp="1"/>
          </p:cNvSpPr>
          <p:nvPr>
            <p:ph type="sldNum" sz="quarter" idx="12"/>
          </p:nvPr>
        </p:nvSpPr>
        <p:spPr/>
        <p:txBody>
          <a:bodyPr/>
          <a:lstStyle/>
          <a:p>
            <a:fld id="{2FFFE01D-B5DB-4832-A735-AB37C2676003}" type="slidenum">
              <a:rPr lang="en-IN" smtClean="0"/>
              <a:t>‹#›</a:t>
            </a:fld>
            <a:endParaRPr lang="en-IN"/>
          </a:p>
        </p:txBody>
      </p:sp>
    </p:spTree>
    <p:extLst>
      <p:ext uri="{BB962C8B-B14F-4D97-AF65-F5344CB8AC3E}">
        <p14:creationId xmlns:p14="http://schemas.microsoft.com/office/powerpoint/2010/main" val="3246121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5BABF9-3696-FCF6-24A2-25A9B64B19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1EA6BB6-B039-324E-8D1D-415D8E846F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2BD03A-2BEF-4D84-7B98-85E59A06D6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DBB9B3-CB6D-400F-9686-5D21E2A0B122}" type="datetimeFigureOut">
              <a:rPr lang="en-IN" smtClean="0"/>
              <a:t>28-10-2022</a:t>
            </a:fld>
            <a:endParaRPr lang="en-IN"/>
          </a:p>
        </p:txBody>
      </p:sp>
      <p:sp>
        <p:nvSpPr>
          <p:cNvPr id="5" name="Footer Placeholder 4">
            <a:extLst>
              <a:ext uri="{FF2B5EF4-FFF2-40B4-BE49-F238E27FC236}">
                <a16:creationId xmlns:a16="http://schemas.microsoft.com/office/drawing/2014/main" id="{83D579BA-568A-3525-4D81-6CAB96D64F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51EC24F-C502-89F5-017C-B3DED50D86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FFE01D-B5DB-4832-A735-AB37C2676003}" type="slidenum">
              <a:rPr lang="en-IN" smtClean="0"/>
              <a:t>‹#›</a:t>
            </a:fld>
            <a:endParaRPr lang="en-IN"/>
          </a:p>
        </p:txBody>
      </p:sp>
    </p:spTree>
    <p:extLst>
      <p:ext uri="{BB962C8B-B14F-4D97-AF65-F5344CB8AC3E}">
        <p14:creationId xmlns:p14="http://schemas.microsoft.com/office/powerpoint/2010/main" val="12495908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hyperlink" Target="https://www.kaggle.com/datasets/vipin20/loan-application-data" TargetMode="External"/><Relationship Id="rId2" Type="http://schemas.openxmlformats.org/officeDocument/2006/relationships/hyperlink" Target="-" TargetMode="Externa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gif"/><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gif"/><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How Do Lenders Determine Creditworthiness? Factors and Tips">
            <a:extLst>
              <a:ext uri="{FF2B5EF4-FFF2-40B4-BE49-F238E27FC236}">
                <a16:creationId xmlns:a16="http://schemas.microsoft.com/office/drawing/2014/main" id="{08A2055A-5230-347F-5AD9-A32619DA616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12522" y="1485900"/>
            <a:ext cx="5979477" cy="4198333"/>
          </a:xfrm>
          <a:prstGeom prst="rect">
            <a:avLst/>
          </a:prstGeom>
          <a:noFill/>
          <a:ln>
            <a:noFill/>
          </a:ln>
        </p:spPr>
      </p:pic>
      <p:sp>
        <p:nvSpPr>
          <p:cNvPr id="8" name="Title 1">
            <a:extLst>
              <a:ext uri="{FF2B5EF4-FFF2-40B4-BE49-F238E27FC236}">
                <a16:creationId xmlns:a16="http://schemas.microsoft.com/office/drawing/2014/main" id="{B765D9B2-78BE-19F2-2671-D5235A312907}"/>
              </a:ext>
            </a:extLst>
          </p:cNvPr>
          <p:cNvSpPr>
            <a:spLocks noGrp="1"/>
          </p:cNvSpPr>
          <p:nvPr>
            <p:ph type="ctrTitle"/>
          </p:nvPr>
        </p:nvSpPr>
        <p:spPr>
          <a:xfrm>
            <a:off x="257175" y="1259492"/>
            <a:ext cx="6853839" cy="4662487"/>
          </a:xfrm>
        </p:spPr>
        <p:txBody>
          <a:bodyPr>
            <a:normAutofit/>
          </a:bodyPr>
          <a:lstStyle/>
          <a:p>
            <a:r>
              <a:rPr lang="en-IN" sz="6000" dirty="0">
                <a:latin typeface="Verdana" panose="020B0604030504040204" pitchFamily="34" charset="0"/>
                <a:ea typeface="Verdana" panose="020B0604030504040204" pitchFamily="34" charset="0"/>
              </a:rPr>
              <a:t>LOAN APPLICATION ANALYSIS </a:t>
            </a:r>
          </a:p>
        </p:txBody>
      </p:sp>
      <p:pic>
        <p:nvPicPr>
          <p:cNvPr id="10" name="Picture 9">
            <a:extLst>
              <a:ext uri="{FF2B5EF4-FFF2-40B4-BE49-F238E27FC236}">
                <a16:creationId xmlns:a16="http://schemas.microsoft.com/office/drawing/2014/main" id="{E09C6D34-EA72-2F23-21BD-24C13CFD5EA8}"/>
              </a:ext>
            </a:extLst>
          </p:cNvPr>
          <p:cNvPicPr>
            <a:picLocks noChangeAspect="1"/>
          </p:cNvPicPr>
          <p:nvPr/>
        </p:nvPicPr>
        <p:blipFill>
          <a:blip r:embed="rId3"/>
          <a:stretch>
            <a:fillRect/>
          </a:stretch>
        </p:blipFill>
        <p:spPr>
          <a:xfrm>
            <a:off x="10177191" y="0"/>
            <a:ext cx="2014808" cy="962025"/>
          </a:xfrm>
          <a:prstGeom prst="rect">
            <a:avLst/>
          </a:prstGeom>
        </p:spPr>
      </p:pic>
    </p:spTree>
    <p:extLst>
      <p:ext uri="{BB962C8B-B14F-4D97-AF65-F5344CB8AC3E}">
        <p14:creationId xmlns:p14="http://schemas.microsoft.com/office/powerpoint/2010/main" val="7035803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10</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840688" y="692954"/>
            <a:ext cx="7948206" cy="461665"/>
          </a:xfrm>
          <a:prstGeom prst="rect">
            <a:avLst/>
          </a:prstGeom>
          <a:noFill/>
        </p:spPr>
        <p:txBody>
          <a:bodyPr wrap="square">
            <a:spAutoFit/>
          </a:bodyPr>
          <a:lstStyle/>
          <a:p>
            <a:pPr algn="ctr"/>
            <a:r>
              <a:rPr lang="en-US" sz="2400" b="1" kern="0" dirty="0">
                <a:effectLst/>
                <a:latin typeface="Times New Roman" panose="02020603050405020304" pitchFamily="18" charset="0"/>
                <a:ea typeface="Times New Roman" panose="02020603050405020304" pitchFamily="18" charset="0"/>
              </a:rPr>
              <a:t>EXISTING WORK</a:t>
            </a: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392058" y="1800949"/>
            <a:ext cx="8297623" cy="2735540"/>
          </a:xfrm>
        </p:spPr>
        <p:txBody>
          <a:bodyPr>
            <a:normAutofit fontScale="70000" lnSpcReduction="20000"/>
          </a:bodyPr>
          <a:lstStyle/>
          <a:p>
            <a:pPr marL="188595" marR="85725" algn="just">
              <a:lnSpc>
                <a:spcPct val="150000"/>
              </a:lnSpc>
              <a:spcBef>
                <a:spcPts val="0"/>
              </a:spcBef>
              <a:spcAft>
                <a:spcPts val="0"/>
              </a:spcAft>
            </a:pPr>
            <a:r>
              <a:rPr lang="en-US" sz="1800">
                <a:effectLst/>
                <a:latin typeface="Times New Roman" panose="02020603050405020304" pitchFamily="18" charset="0"/>
                <a:ea typeface="Times New Roman" panose="02020603050405020304" pitchFamily="18" charset="0"/>
              </a:rPr>
              <a:t>In today’s world, obtaining loans from financial institutions has become a very common phenomenon. Every day many people apply for loans, for a variety of purposes. But not all the applicants are reliable, and not everyone can be approved. Every year, there are cases where people do not repay the bulk of the loan amount to the bank which results in huge financial loss. The risk associated with making a decision on a loan approval is immense. Hence, the idea of this project is to gather loan data and use machine learning techniques on this data to extract important information and predict if a customer would be able to repay the loan or not. In other words, the goal is to predict if the customer would be a defaulter or not. Considering the magnitude of risk and financial loss involved, it is essential for banks to give loans to credible applicants who are highly likely to pay back the loan amount. </a:t>
            </a:r>
          </a:p>
          <a:p>
            <a:pPr marL="188595" marR="85725" algn="just">
              <a:lnSpc>
                <a:spcPct val="150000"/>
              </a:lnSpc>
              <a:spcBef>
                <a:spcPts val="0"/>
              </a:spcBef>
              <a:spcAft>
                <a:spcPts val="0"/>
              </a:spcAft>
            </a:pPr>
            <a:r>
              <a:rPr lang="en-US" sz="1800">
                <a:effectLst/>
                <a:latin typeface="Times New Roman" panose="02020603050405020304" pitchFamily="18" charset="0"/>
                <a:ea typeface="Times New Roman" panose="02020603050405020304" pitchFamily="18" charset="0"/>
              </a:rPr>
              <a:t> </a:t>
            </a:r>
          </a:p>
          <a:p>
            <a:pPr marL="188595" marR="85725" algn="just">
              <a:lnSpc>
                <a:spcPct val="150000"/>
              </a:lnSpc>
              <a:spcBef>
                <a:spcPts val="0"/>
              </a:spcBef>
              <a:spcAft>
                <a:spcPts val="0"/>
              </a:spcAft>
            </a:pPr>
            <a:r>
              <a:rPr lang="en-US" sz="1800">
                <a:effectLst/>
                <a:latin typeface="Times New Roman" panose="02020603050405020304" pitchFamily="18" charset="0"/>
                <a:ea typeface="Times New Roman" panose="02020603050405020304" pitchFamily="18" charset="0"/>
              </a:rPr>
              <a:t> </a:t>
            </a: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16803579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11</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805178" y="745394"/>
            <a:ext cx="7948206" cy="461665"/>
          </a:xfrm>
          <a:prstGeom prst="rect">
            <a:avLst/>
          </a:prstGeom>
          <a:noFill/>
        </p:spPr>
        <p:txBody>
          <a:bodyPr wrap="square">
            <a:spAutoFit/>
          </a:bodyPr>
          <a:lstStyle/>
          <a:p>
            <a:pPr algn="ctr"/>
            <a:r>
              <a:rPr lang="en-US" sz="2400" b="1" dirty="0">
                <a:effectLst/>
                <a:latin typeface="Times New Roman" panose="02020603050405020304" pitchFamily="18" charset="0"/>
                <a:ea typeface="Times New Roman" panose="02020603050405020304" pitchFamily="18" charset="0"/>
              </a:rPr>
              <a:t>PROPOSED WORK</a:t>
            </a:r>
            <a:endParaRPr lang="en-US" sz="2400" b="1" kern="0" dirty="0">
              <a:effectLst/>
              <a:latin typeface="Times New Roman" panose="02020603050405020304" pitchFamily="18" charset="0"/>
              <a:ea typeface="Times New Roman" panose="02020603050405020304" pitchFamily="18" charset="0"/>
            </a:endParaRP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392058" y="1800949"/>
            <a:ext cx="9216758" cy="3552286"/>
          </a:xfrm>
        </p:spPr>
        <p:txBody>
          <a:bodyPr>
            <a:normAutofit fontScale="47500" lnSpcReduction="20000"/>
          </a:bodyPr>
          <a:lstStyle/>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Considering the financial institution’s situation whether or not they are willing to lend a loan to a client is a risky factor for them.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The following are the two most important banking issues: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1) What is the borrower's risk level?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2) Given the danger, should we credit to the borrower? </a:t>
            </a:r>
          </a:p>
          <a:p>
            <a:pPr marL="188595" marR="74295" algn="just">
              <a:lnSpc>
                <a:spcPct val="150000"/>
              </a:lnSpc>
              <a:spcBef>
                <a:spcPts val="0"/>
              </a:spcBef>
              <a:spcAft>
                <a:spcPts val="0"/>
              </a:spcAft>
            </a:pPr>
            <a:r>
              <a:rPr lang="en-US" sz="2900" dirty="0">
                <a:effectLst/>
                <a:latin typeface="Times New Roman" panose="02020603050405020304" pitchFamily="18" charset="0"/>
                <a:ea typeface="Times New Roman" panose="02020603050405020304" pitchFamily="18" charset="0"/>
              </a:rPr>
              <a:t>The lender's interest rate is determined by the answer to the first question. The interest rate, together with other factors (such as the payback period), assesses the borrower's riskiness; the higher the rate of interest, the riskier the consumer. depending upon the interest rate, we will determine if the applicant is eligible for the loan.</a:t>
            </a:r>
          </a:p>
          <a:p>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9349799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12</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840688" y="706353"/>
            <a:ext cx="7948206" cy="461665"/>
          </a:xfrm>
          <a:prstGeom prst="rect">
            <a:avLst/>
          </a:prstGeom>
          <a:noFill/>
        </p:spPr>
        <p:txBody>
          <a:bodyPr wrap="square">
            <a:spAutoFit/>
          </a:bodyPr>
          <a:lstStyle/>
          <a:p>
            <a:pPr algn="ctr"/>
            <a:r>
              <a:rPr lang="en-US" sz="1800"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DATASET</a:t>
            </a:r>
            <a:endParaRPr lang="en-US" sz="1800" b="1" kern="0" dirty="0">
              <a:effectLst/>
              <a:latin typeface="Times New Roman" panose="02020603050405020304" pitchFamily="18" charset="0"/>
              <a:ea typeface="Times New Roman" panose="02020603050405020304" pitchFamily="18" charset="0"/>
            </a:endParaRP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100831" y="1331650"/>
            <a:ext cx="9161755" cy="4900473"/>
          </a:xfrm>
        </p:spPr>
        <p:txBody>
          <a:bodyPr>
            <a:normAutofit fontScale="85000" lnSpcReduction="20000"/>
          </a:bodyPr>
          <a:lstStyle/>
          <a:p>
            <a:pPr marL="188595" marR="78740" algn="just">
              <a:lnSpc>
                <a:spcPct val="150000"/>
              </a:lnSpc>
              <a:spcBef>
                <a:spcPts val="80"/>
              </a:spcBef>
              <a:spcAft>
                <a:spcPts val="0"/>
              </a:spcAft>
            </a:pPr>
            <a:r>
              <a:rPr lang="en-US" sz="1600" b="1" dirty="0">
                <a:solidFill>
                  <a:srgbClr val="202429"/>
                </a:solidFill>
                <a:effectLst/>
                <a:latin typeface="Times New Roman" panose="02020603050405020304" pitchFamily="18" charset="0"/>
                <a:ea typeface="Times New Roman" panose="02020603050405020304" pitchFamily="18" charset="0"/>
              </a:rPr>
              <a:t>DATASET DESCRIPTION:</a:t>
            </a:r>
            <a:endParaRPr lang="en-US" sz="1600" dirty="0">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600" dirty="0">
                <a:solidFill>
                  <a:srgbClr val="202429"/>
                </a:solidFill>
                <a:effectLst/>
                <a:latin typeface="Times New Roman" panose="02020603050405020304" pitchFamily="18" charset="0"/>
                <a:ea typeface="Times New Roman" panose="02020603050405020304" pitchFamily="18" charset="0"/>
              </a:rPr>
              <a:t>It consists of these details - Gender, Marital Status, Education, Number of Dependents, Income, Loan Amount, Credit History and others. </a:t>
            </a:r>
            <a:endParaRPr lang="en-US" sz="1600" dirty="0">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600" b="1" dirty="0">
                <a:solidFill>
                  <a:srgbClr val="202429"/>
                </a:solidFill>
                <a:effectLst/>
                <a:latin typeface="Times New Roman" panose="02020603050405020304" pitchFamily="18" charset="0"/>
                <a:ea typeface="Times New Roman" panose="02020603050405020304" pitchFamily="18" charset="0"/>
              </a:rPr>
              <a:t>TYPE OF DATA:</a:t>
            </a:r>
            <a:endParaRPr lang="en-US" sz="1600" dirty="0">
              <a:effectLst/>
              <a:latin typeface="Times New Roman" panose="02020603050405020304" pitchFamily="18" charset="0"/>
              <a:ea typeface="Times New Roman" panose="02020603050405020304" pitchFamily="18" charset="0"/>
            </a:endParaRPr>
          </a:p>
          <a:p>
            <a:pPr marL="342900" marR="78740" lvl="0" indent="-342900" algn="just">
              <a:lnSpc>
                <a:spcPct val="150000"/>
              </a:lnSpc>
              <a:spcBef>
                <a:spcPts val="80"/>
              </a:spcBef>
              <a:spcAft>
                <a:spcPts val="0"/>
              </a:spcAft>
              <a:buFont typeface="Wingdings" panose="05000000000000000000" pitchFamily="2" charset="2"/>
              <a:buChar char=""/>
            </a:pPr>
            <a:r>
              <a:rPr lang="en-US" sz="1600" b="1" dirty="0">
                <a:solidFill>
                  <a:srgbClr val="202429"/>
                </a:solidFill>
                <a:effectLst/>
                <a:latin typeface="Times New Roman" panose="02020603050405020304" pitchFamily="18" charset="0"/>
                <a:ea typeface="Times New Roman" panose="02020603050405020304" pitchFamily="18" charset="0"/>
              </a:rPr>
              <a:t>Categorical Columns:</a:t>
            </a:r>
            <a:r>
              <a:rPr lang="en-US" sz="1600" dirty="0">
                <a:solidFill>
                  <a:srgbClr val="202429"/>
                </a:solidFill>
                <a:effectLst/>
                <a:latin typeface="Times New Roman" panose="02020603050405020304" pitchFamily="18" charset="0"/>
                <a:ea typeface="Times New Roman" panose="02020603050405020304" pitchFamily="18" charset="0"/>
              </a:rPr>
              <a:t> Gender (Male/Female), Married (Yes/No), Number of dependents (Possible values:0,1,2,3+), Education (Graduate / Not Graduate), Self-Employed (No/Yes), credit history(Yes/No), Property Area (Rural/Semi-Urban/Urban) and Loan Status (Y/N)(</a:t>
            </a:r>
            <a:r>
              <a:rPr lang="en-US" sz="1600" dirty="0" err="1">
                <a:solidFill>
                  <a:srgbClr val="202429"/>
                </a:solidFill>
                <a:effectLst/>
                <a:latin typeface="Times New Roman" panose="02020603050405020304" pitchFamily="18" charset="0"/>
                <a:ea typeface="Times New Roman" panose="02020603050405020304" pitchFamily="18" charset="0"/>
              </a:rPr>
              <a:t>i</a:t>
            </a:r>
            <a:r>
              <a:rPr lang="en-US" sz="1600" dirty="0">
                <a:solidFill>
                  <a:srgbClr val="202429"/>
                </a:solidFill>
                <a:effectLst/>
                <a:latin typeface="Times New Roman" panose="02020603050405020304" pitchFamily="18" charset="0"/>
                <a:ea typeface="Times New Roman" panose="02020603050405020304" pitchFamily="18" charset="0"/>
              </a:rPr>
              <a:t>. e. Target variable)</a:t>
            </a:r>
            <a:endParaRPr lang="en-US" sz="1600" dirty="0">
              <a:effectLst/>
              <a:latin typeface="Times New Roman" panose="02020603050405020304" pitchFamily="18" charset="0"/>
              <a:ea typeface="Times New Roman" panose="02020603050405020304" pitchFamily="18" charset="0"/>
            </a:endParaRPr>
          </a:p>
          <a:p>
            <a:pPr marL="342900" marR="78740" lvl="0" indent="-342900" algn="just">
              <a:lnSpc>
                <a:spcPct val="150000"/>
              </a:lnSpc>
              <a:spcBef>
                <a:spcPts val="80"/>
              </a:spcBef>
              <a:spcAft>
                <a:spcPts val="0"/>
              </a:spcAft>
              <a:buFont typeface="Wingdings" panose="05000000000000000000" pitchFamily="2" charset="2"/>
              <a:buChar char=""/>
            </a:pPr>
            <a:r>
              <a:rPr lang="en-US" sz="1600" b="1" dirty="0">
                <a:solidFill>
                  <a:srgbClr val="202429"/>
                </a:solidFill>
                <a:effectLst/>
                <a:latin typeface="Times New Roman" panose="02020603050405020304" pitchFamily="18" charset="0"/>
                <a:ea typeface="Times New Roman" panose="02020603050405020304" pitchFamily="18" charset="0"/>
              </a:rPr>
              <a:t>Numerical Columns:</a:t>
            </a:r>
            <a:r>
              <a:rPr lang="en-US" sz="1600" dirty="0">
                <a:solidFill>
                  <a:srgbClr val="202429"/>
                </a:solidFill>
                <a:effectLst/>
                <a:latin typeface="Times New Roman" panose="02020603050405020304" pitchFamily="18" charset="0"/>
                <a:ea typeface="Times New Roman" panose="02020603050405020304" pitchFamily="18" charset="0"/>
              </a:rPr>
              <a:t> Loan ID, Applicant Income, Co-applicant Income, Loan Amount, and Loan amount term</a:t>
            </a:r>
            <a:endParaRPr lang="en-US" sz="1600" dirty="0">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600" u="sng" dirty="0">
                <a:solidFill>
                  <a:srgbClr val="0000FF"/>
                </a:solidFill>
                <a:effectLst/>
                <a:latin typeface="Times New Roman" panose="02020603050405020304" pitchFamily="18" charset="0"/>
                <a:ea typeface="Times New Roman" panose="02020603050405020304" pitchFamily="18" charset="0"/>
                <a:hlinkClick r:id="rId2"/>
              </a:rPr>
              <a:t>URL:-</a:t>
            </a:r>
            <a:r>
              <a:rPr lang="en-US" sz="1600" dirty="0">
                <a:solidFill>
                  <a:srgbClr val="202429"/>
                </a:solidFill>
                <a:effectLst/>
                <a:latin typeface="Times New Roman" panose="02020603050405020304" pitchFamily="18" charset="0"/>
                <a:ea typeface="Times New Roman" panose="02020603050405020304" pitchFamily="18" charset="0"/>
              </a:rPr>
              <a:t> </a:t>
            </a:r>
            <a:r>
              <a:rPr lang="en-US" sz="1600" b="1" u="sng" dirty="0">
                <a:solidFill>
                  <a:srgbClr val="0000FF"/>
                </a:solidFill>
                <a:effectLst/>
                <a:latin typeface="Times New Roman" panose="02020603050405020304" pitchFamily="18" charset="0"/>
                <a:ea typeface="Times New Roman" panose="02020603050405020304" pitchFamily="18" charset="0"/>
                <a:hlinkClick r:id="rId3"/>
              </a:rPr>
              <a:t>https://www.kaggle.com/datasets/vipin20/loan-application-data</a:t>
            </a:r>
            <a:endParaRPr lang="en-US" sz="1600" b="1" u="sng" dirty="0">
              <a:solidFill>
                <a:srgbClr val="0000FF"/>
              </a:solidFill>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600" dirty="0">
                <a:solidFill>
                  <a:srgbClr val="202429"/>
                </a:solidFill>
                <a:effectLst/>
                <a:latin typeface="Times New Roman" panose="02020603050405020304" pitchFamily="18" charset="0"/>
                <a:ea typeface="Times New Roman" panose="02020603050405020304" pitchFamily="18" charset="0"/>
              </a:rPr>
              <a:t> </a:t>
            </a:r>
            <a:endParaRPr lang="en-US" sz="1600" dirty="0">
              <a:effectLst/>
              <a:latin typeface="Times New Roman" panose="02020603050405020304" pitchFamily="18" charset="0"/>
              <a:ea typeface="Times New Roman" panose="02020603050405020304" pitchFamily="18" charset="0"/>
            </a:endParaRPr>
          </a:p>
          <a:p>
            <a:r>
              <a:rPr lang="en-US" sz="1600" dirty="0">
                <a:effectLst/>
                <a:latin typeface="Times New Roman" panose="02020603050405020304" pitchFamily="18" charset="0"/>
                <a:ea typeface="Times New Roman" panose="02020603050405020304" pitchFamily="18" charset="0"/>
              </a:rPr>
              <a:t>DATASET ROWS AND COLUMNS:</a:t>
            </a:r>
          </a:p>
          <a:p>
            <a:r>
              <a:rPr lang="en-US" sz="1600" dirty="0">
                <a:effectLst/>
                <a:latin typeface="Times New Roman" panose="02020603050405020304" pitchFamily="18" charset="0"/>
                <a:ea typeface="Times New Roman" panose="02020603050405020304" pitchFamily="18" charset="0"/>
              </a:rPr>
              <a:t>Training data - We have 614 rows and 13 columns.</a:t>
            </a:r>
          </a:p>
          <a:p>
            <a:r>
              <a:rPr lang="en-US" sz="1600" dirty="0">
                <a:effectLst/>
                <a:latin typeface="Times New Roman" panose="02020603050405020304" pitchFamily="18" charset="0"/>
                <a:ea typeface="Times New Roman" panose="02020603050405020304" pitchFamily="18" charset="0"/>
              </a:rPr>
              <a:t>Test data - We have 367 rows and 12 columns because the target column is not included in the test data.</a:t>
            </a:r>
          </a:p>
          <a:p>
            <a:r>
              <a:rPr lang="en-US" sz="1600" dirty="0">
                <a:effectLst/>
                <a:latin typeface="Times New Roman" panose="02020603050405020304" pitchFamily="18" charset="0"/>
                <a:ea typeface="Times New Roman" panose="02020603050405020304" pitchFamily="18" charset="0"/>
              </a:rPr>
              <a:t> </a:t>
            </a:r>
          </a:p>
          <a:p>
            <a:pPr marL="188595" marR="78740" algn="just">
              <a:lnSpc>
                <a:spcPct val="150000"/>
              </a:lnSpc>
              <a:spcBef>
                <a:spcPts val="80"/>
              </a:spcBef>
              <a:spcAft>
                <a:spcPts val="0"/>
              </a:spcAft>
            </a:pPr>
            <a:endParaRPr lang="en-US" sz="1800" dirty="0">
              <a:effectLst/>
              <a:latin typeface="Times New Roman" panose="02020603050405020304" pitchFamily="18" charset="0"/>
              <a:ea typeface="Times New Roman" panose="02020603050405020304" pitchFamily="18" charset="0"/>
            </a:endParaRPr>
          </a:p>
          <a:p>
            <a:pPr marL="188595" marR="78740" algn="just">
              <a:lnSpc>
                <a:spcPct val="150000"/>
              </a:lnSpc>
              <a:spcBef>
                <a:spcPts val="80"/>
              </a:spcBef>
              <a:spcAft>
                <a:spcPts val="0"/>
              </a:spcAft>
            </a:pPr>
            <a:r>
              <a:rPr lang="en-US" sz="1800" dirty="0">
                <a:solidFill>
                  <a:srgbClr val="202429"/>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endParaRP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4"/>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3098750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13</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1302327" y="781562"/>
            <a:ext cx="7948206" cy="461665"/>
          </a:xfrm>
          <a:prstGeom prst="rect">
            <a:avLst/>
          </a:prstGeom>
          <a:noFill/>
        </p:spPr>
        <p:txBody>
          <a:bodyPr wrap="square">
            <a:spAutoFit/>
          </a:bodyPr>
          <a:lstStyle/>
          <a:p>
            <a:pPr algn="ctr"/>
            <a:r>
              <a:rPr lang="en-US" sz="1800"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METHODOLOGY</a:t>
            </a:r>
            <a:endParaRPr lang="en-US" sz="1800" b="1" kern="0" dirty="0">
              <a:effectLst/>
              <a:latin typeface="Times New Roman" panose="02020603050405020304" pitchFamily="18" charset="0"/>
              <a:ea typeface="Times New Roman" panose="02020603050405020304" pitchFamily="18" charset="0"/>
            </a:endParaRP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392057" y="1800949"/>
            <a:ext cx="9545231" cy="3767356"/>
          </a:xfrm>
        </p:spPr>
        <p:txBody>
          <a:bodyPr>
            <a:normAutofit fontScale="70000" lnSpcReduction="20000"/>
          </a:bodyPr>
          <a:lstStyle/>
          <a:p>
            <a:pPr marL="0" marR="0">
              <a:spcBef>
                <a:spcPts val="330"/>
              </a:spcBef>
              <a:spcAft>
                <a:spcPts val="0"/>
              </a:spcAft>
              <a:tabLst>
                <a:tab pos="432435" algn="l"/>
              </a:tabLst>
            </a:pPr>
            <a:r>
              <a:rPr lang="en-US" sz="1800" b="1" kern="0" dirty="0">
                <a:effectLst/>
                <a:latin typeface="Times New Roman" panose="02020603050405020304" pitchFamily="18" charset="0"/>
                <a:ea typeface="Times New Roman" panose="02020603050405020304" pitchFamily="18" charset="0"/>
              </a:rPr>
              <a:t> </a:t>
            </a:r>
          </a:p>
          <a:p>
            <a:pPr marL="0" marR="0">
              <a:spcBef>
                <a:spcPts val="0"/>
              </a:spcBef>
              <a:spcAft>
                <a:spcPts val="0"/>
              </a:spcAft>
            </a:pPr>
            <a:r>
              <a:rPr lang="en-US"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188595" marR="224790" algn="just">
              <a:lnSpc>
                <a:spcPct val="150000"/>
              </a:lnSpc>
              <a:spcBef>
                <a:spcPts val="0"/>
              </a:spcBef>
              <a:spcAft>
                <a:spcPts val="0"/>
              </a:spcAft>
            </a:pPr>
            <a:r>
              <a:rPr lang="en-US" sz="1800" b="1" dirty="0">
                <a:solidFill>
                  <a:srgbClr val="0D0D0D"/>
                </a:solidFill>
                <a:effectLst/>
                <a:latin typeface="Times New Roman" panose="02020603050405020304" pitchFamily="18" charset="0"/>
                <a:ea typeface="Times New Roman" panose="02020603050405020304" pitchFamily="18" charset="0"/>
              </a:rPr>
              <a:t>Logistic regression </a:t>
            </a:r>
            <a:r>
              <a:rPr lang="en-US" sz="1900" b="1" dirty="0">
                <a:solidFill>
                  <a:srgbClr val="0D0D0D"/>
                </a:solidFill>
                <a:effectLst/>
                <a:latin typeface="Times New Roman" panose="02020603050405020304" pitchFamily="18" charset="0"/>
                <a:ea typeface="Times New Roman" panose="02020603050405020304" pitchFamily="18" charset="0"/>
              </a:rPr>
              <a:t>:-</a:t>
            </a:r>
            <a:r>
              <a:rPr lang="en-US" sz="1900" dirty="0">
                <a:solidFill>
                  <a:srgbClr val="0D0D0D"/>
                </a:solidFill>
                <a:effectLst/>
                <a:latin typeface="Times New Roman" panose="02020603050405020304" pitchFamily="18" charset="0"/>
                <a:ea typeface="Times New Roman" panose="02020603050405020304" pitchFamily="18" charset="0"/>
              </a:rPr>
              <a:t> </a:t>
            </a:r>
            <a:r>
              <a:rPr lang="en-US" sz="2000" dirty="0">
                <a:solidFill>
                  <a:srgbClr val="0D0D0D"/>
                </a:solidFill>
                <a:effectLst/>
                <a:latin typeface="Times New Roman" panose="02020603050405020304" pitchFamily="18" charset="0"/>
                <a:ea typeface="Times New Roman" panose="02020603050405020304" pitchFamily="18" charset="0"/>
              </a:rPr>
              <a:t>A very important approach in predictive analytics is used to study the problem of predicting loan defaulters: The Logistic regression model - data is collected from the Kaggle for studying and prediction. Logistic Regression models have been performed and the different measures of performances are computed. The models are compared on the basis of the performance measures such as sensitivity and specificity. The final results have shown that the model produce different results. Model is marginally better because it includes variables (personal attributes of customer like age, purpose, credit history, credit amount, credit duration, etc.) other than checking account information (which shows wealth of a customer) that should be taken into account to calculate the probability of default on loan correctly. Therefore, by using a logistic regression approach, the right customers to be targeted for granting loan can be easily detected by evaluating their likelihood of default on loan. The model concludes that a bank should not only target the rich customers for granting loan but it should assess the other attributes of a customer as well which play a very important part in credit granting decisions and predicting the loan defaulters.</a:t>
            </a:r>
            <a:endParaRPr lang="en-US" sz="2000" dirty="0">
              <a:effectLst/>
              <a:latin typeface="Times New Roman" panose="02020603050405020304" pitchFamily="18" charset="0"/>
              <a:ea typeface="Times New Roman" panose="02020603050405020304" pitchFamily="18" charset="0"/>
            </a:endParaRP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3476599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1A93DAA-4108-F205-D2FB-A307D0C5485A}"/>
              </a:ext>
            </a:extLst>
          </p:cNvPr>
          <p:cNvSpPr txBox="1"/>
          <p:nvPr/>
        </p:nvSpPr>
        <p:spPr>
          <a:xfrm>
            <a:off x="975762" y="650808"/>
            <a:ext cx="7501488" cy="461665"/>
          </a:xfrm>
          <a:prstGeom prst="rect">
            <a:avLst/>
          </a:prstGeom>
          <a:noFill/>
        </p:spPr>
        <p:txBody>
          <a:bodyPr wrap="square">
            <a:spAutoFit/>
          </a:bodyPr>
          <a:lstStyle/>
          <a:p>
            <a:pPr algn="ctr"/>
            <a:r>
              <a:rPr lang="en-US" sz="2400" b="1" kern="0" dirty="0">
                <a:effectLst/>
                <a:latin typeface="Times New Roman" panose="02020603050405020304" pitchFamily="18" charset="0"/>
                <a:ea typeface="Times New Roman" panose="02020603050405020304" pitchFamily="18" charset="0"/>
              </a:rPr>
              <a:t> RESULTS   </a:t>
            </a:r>
            <a:endParaRPr lang="en-IN" sz="8000" dirty="0"/>
          </a:p>
        </p:txBody>
      </p:sp>
      <p:pic>
        <p:nvPicPr>
          <p:cNvPr id="11" name="Picture 10">
            <a:extLst>
              <a:ext uri="{FF2B5EF4-FFF2-40B4-BE49-F238E27FC236}">
                <a16:creationId xmlns:a16="http://schemas.microsoft.com/office/drawing/2014/main" id="{AEC6D4A2-7A92-1900-347D-D0BFCAB0809C}"/>
              </a:ext>
            </a:extLst>
          </p:cNvPr>
          <p:cNvPicPr>
            <a:picLocks noChangeAspect="1"/>
          </p:cNvPicPr>
          <p:nvPr/>
        </p:nvPicPr>
        <p:blipFill>
          <a:blip r:embed="rId2"/>
          <a:stretch>
            <a:fillRect/>
          </a:stretch>
        </p:blipFill>
        <p:spPr>
          <a:xfrm>
            <a:off x="753820" y="1803358"/>
            <a:ext cx="5343577" cy="4029271"/>
          </a:xfrm>
          <a:prstGeom prst="rect">
            <a:avLst/>
          </a:prstGeom>
        </p:spPr>
      </p:pic>
      <p:sp>
        <p:nvSpPr>
          <p:cNvPr id="4" name="TextBox 3">
            <a:extLst>
              <a:ext uri="{FF2B5EF4-FFF2-40B4-BE49-F238E27FC236}">
                <a16:creationId xmlns:a16="http://schemas.microsoft.com/office/drawing/2014/main" id="{0440DBD9-2730-5B1E-7B91-EDEB2C1845BF}"/>
              </a:ext>
            </a:extLst>
          </p:cNvPr>
          <p:cNvSpPr txBox="1"/>
          <p:nvPr/>
        </p:nvSpPr>
        <p:spPr>
          <a:xfrm>
            <a:off x="284085" y="1196012"/>
            <a:ext cx="4371398" cy="369332"/>
          </a:xfrm>
          <a:prstGeom prst="rect">
            <a:avLst/>
          </a:prstGeom>
          <a:noFill/>
        </p:spPr>
        <p:txBody>
          <a:bodyPr wrap="square">
            <a:spAutoFit/>
          </a:bodyPr>
          <a:lstStyle/>
          <a:p>
            <a:pPr algn="ctr"/>
            <a:r>
              <a:rPr lang="en-US" sz="1800" b="1" kern="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PYTHON INTEGRATION:</a:t>
            </a:r>
            <a:r>
              <a:rPr lang="en-US" sz="1800" b="1" kern="0" dirty="0">
                <a:effectLst/>
                <a:latin typeface="Times New Roman" panose="02020603050405020304" pitchFamily="18" charset="0"/>
                <a:ea typeface="Times New Roman" panose="02020603050405020304" pitchFamily="18" charset="0"/>
              </a:rPr>
              <a:t>   </a:t>
            </a:r>
            <a:endParaRPr lang="en-IN" sz="6600" dirty="0"/>
          </a:p>
        </p:txBody>
      </p:sp>
      <p:pic>
        <p:nvPicPr>
          <p:cNvPr id="7" name="Picture 6">
            <a:extLst>
              <a:ext uri="{FF2B5EF4-FFF2-40B4-BE49-F238E27FC236}">
                <a16:creationId xmlns:a16="http://schemas.microsoft.com/office/drawing/2014/main" id="{ABE9A710-0BAC-A9D5-6895-354EEB05D8F3}"/>
              </a:ext>
            </a:extLst>
          </p:cNvPr>
          <p:cNvPicPr>
            <a:picLocks noChangeAspect="1"/>
          </p:cNvPicPr>
          <p:nvPr/>
        </p:nvPicPr>
        <p:blipFill rotWithShape="1">
          <a:blip r:embed="rId3"/>
          <a:srcRect t="-1897" r="14258" b="1"/>
          <a:stretch/>
        </p:blipFill>
        <p:spPr>
          <a:xfrm>
            <a:off x="6025937" y="1714581"/>
            <a:ext cx="5412243" cy="3842839"/>
          </a:xfrm>
          <a:prstGeom prst="rect">
            <a:avLst/>
          </a:prstGeom>
        </p:spPr>
      </p:pic>
    </p:spTree>
    <p:extLst>
      <p:ext uri="{BB962C8B-B14F-4D97-AF65-F5344CB8AC3E}">
        <p14:creationId xmlns:p14="http://schemas.microsoft.com/office/powerpoint/2010/main" val="2341446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31055B3-B7FC-7096-6FC3-0E956AD4F997}"/>
              </a:ext>
            </a:extLst>
          </p:cNvPr>
          <p:cNvSpPr txBox="1"/>
          <p:nvPr/>
        </p:nvSpPr>
        <p:spPr>
          <a:xfrm>
            <a:off x="3781888" y="485295"/>
            <a:ext cx="4371398" cy="461665"/>
          </a:xfrm>
          <a:prstGeom prst="rect">
            <a:avLst/>
          </a:prstGeom>
          <a:noFill/>
        </p:spPr>
        <p:txBody>
          <a:bodyPr wrap="square">
            <a:spAutoFit/>
          </a:bodyPr>
          <a:lstStyle/>
          <a:p>
            <a:pPr algn="ctr"/>
            <a:r>
              <a:rPr lang="en-US" sz="2400" b="1" kern="0" dirty="0">
                <a:effectLst/>
                <a:latin typeface="Times New Roman" panose="02020603050405020304" pitchFamily="18" charset="0"/>
                <a:ea typeface="Times New Roman" panose="02020603050405020304" pitchFamily="18" charset="0"/>
              </a:rPr>
              <a:t> </a:t>
            </a:r>
            <a:r>
              <a:rPr lang="en-US" sz="2400" b="1" dirty="0">
                <a:effectLst/>
                <a:latin typeface="Times New Roman" panose="02020603050405020304" pitchFamily="18" charset="0"/>
                <a:ea typeface="Times New Roman" panose="02020603050405020304" pitchFamily="18" charset="0"/>
              </a:rPr>
              <a:t>OUTPUT SCREENS</a:t>
            </a:r>
            <a:r>
              <a:rPr lang="en-US" sz="2400" b="1" kern="0" dirty="0">
                <a:effectLst/>
                <a:latin typeface="Times New Roman" panose="02020603050405020304" pitchFamily="18" charset="0"/>
                <a:ea typeface="Times New Roman" panose="02020603050405020304" pitchFamily="18" charset="0"/>
              </a:rPr>
              <a:t>   </a:t>
            </a:r>
            <a:endParaRPr lang="en-IN" sz="8000" dirty="0"/>
          </a:p>
        </p:txBody>
      </p:sp>
      <p:pic>
        <p:nvPicPr>
          <p:cNvPr id="2" name="Picture 1">
            <a:extLst>
              <a:ext uri="{FF2B5EF4-FFF2-40B4-BE49-F238E27FC236}">
                <a16:creationId xmlns:a16="http://schemas.microsoft.com/office/drawing/2014/main" id="{CCB65EA4-32DC-270D-C4E7-D84B2FD9DB22}"/>
              </a:ext>
            </a:extLst>
          </p:cNvPr>
          <p:cNvPicPr>
            <a:picLocks noChangeAspect="1"/>
          </p:cNvPicPr>
          <p:nvPr/>
        </p:nvPicPr>
        <p:blipFill>
          <a:blip r:embed="rId2"/>
          <a:stretch>
            <a:fillRect/>
          </a:stretch>
        </p:blipFill>
        <p:spPr>
          <a:xfrm>
            <a:off x="601344" y="1167130"/>
            <a:ext cx="5256531" cy="4890770"/>
          </a:xfrm>
          <a:prstGeom prst="rect">
            <a:avLst/>
          </a:prstGeom>
        </p:spPr>
      </p:pic>
      <p:pic>
        <p:nvPicPr>
          <p:cNvPr id="3" name="Picture 2">
            <a:extLst>
              <a:ext uri="{FF2B5EF4-FFF2-40B4-BE49-F238E27FC236}">
                <a16:creationId xmlns:a16="http://schemas.microsoft.com/office/drawing/2014/main" id="{437F7CA9-F88E-4E48-D25C-71BA127D40FF}"/>
              </a:ext>
            </a:extLst>
          </p:cNvPr>
          <p:cNvPicPr>
            <a:picLocks noChangeAspect="1"/>
          </p:cNvPicPr>
          <p:nvPr/>
        </p:nvPicPr>
        <p:blipFill>
          <a:blip r:embed="rId3"/>
          <a:stretch>
            <a:fillRect/>
          </a:stretch>
        </p:blipFill>
        <p:spPr>
          <a:xfrm>
            <a:off x="5967587" y="1167130"/>
            <a:ext cx="5623069" cy="4890770"/>
          </a:xfrm>
          <a:prstGeom prst="rect">
            <a:avLst/>
          </a:prstGeom>
        </p:spPr>
      </p:pic>
    </p:spTree>
    <p:extLst>
      <p:ext uri="{BB962C8B-B14F-4D97-AF65-F5344CB8AC3E}">
        <p14:creationId xmlns:p14="http://schemas.microsoft.com/office/powerpoint/2010/main" val="2348685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9DE6BF-BFE5-4512-FC02-427B7F9EB34F}"/>
              </a:ext>
            </a:extLst>
          </p:cNvPr>
          <p:cNvPicPr>
            <a:picLocks noChangeAspect="1"/>
          </p:cNvPicPr>
          <p:nvPr/>
        </p:nvPicPr>
        <p:blipFill>
          <a:blip r:embed="rId2"/>
          <a:stretch>
            <a:fillRect/>
          </a:stretch>
        </p:blipFill>
        <p:spPr>
          <a:xfrm>
            <a:off x="791845" y="752475"/>
            <a:ext cx="5094605" cy="5191125"/>
          </a:xfrm>
          <a:prstGeom prst="rect">
            <a:avLst/>
          </a:prstGeom>
        </p:spPr>
      </p:pic>
      <p:pic>
        <p:nvPicPr>
          <p:cNvPr id="5" name="Picture 4">
            <a:extLst>
              <a:ext uri="{FF2B5EF4-FFF2-40B4-BE49-F238E27FC236}">
                <a16:creationId xmlns:a16="http://schemas.microsoft.com/office/drawing/2014/main" id="{C2BB645C-A8FD-B4C0-2586-4514EC282AE2}"/>
              </a:ext>
            </a:extLst>
          </p:cNvPr>
          <p:cNvPicPr>
            <a:picLocks noChangeAspect="1"/>
          </p:cNvPicPr>
          <p:nvPr/>
        </p:nvPicPr>
        <p:blipFill>
          <a:blip r:embed="rId3"/>
          <a:stretch>
            <a:fillRect/>
          </a:stretch>
        </p:blipFill>
        <p:spPr>
          <a:xfrm>
            <a:off x="6095999" y="752474"/>
            <a:ext cx="5381625" cy="5191125"/>
          </a:xfrm>
          <a:prstGeom prst="rect">
            <a:avLst/>
          </a:prstGeom>
        </p:spPr>
      </p:pic>
    </p:spTree>
    <p:extLst>
      <p:ext uri="{BB962C8B-B14F-4D97-AF65-F5344CB8AC3E}">
        <p14:creationId xmlns:p14="http://schemas.microsoft.com/office/powerpoint/2010/main" val="22931210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CEF0C289-8CB5-B200-CE86-3B2C7BBCFED1}"/>
              </a:ext>
            </a:extLst>
          </p:cNvPr>
          <p:cNvSpPr>
            <a:spLocks noGrp="1"/>
          </p:cNvSpPr>
          <p:nvPr>
            <p:ph idx="1"/>
          </p:nvPr>
        </p:nvSpPr>
        <p:spPr>
          <a:xfrm>
            <a:off x="760515" y="2198839"/>
            <a:ext cx="6824192" cy="3903578"/>
          </a:xfrm>
        </p:spPr>
        <p:txBody>
          <a:bodyPr>
            <a:normAutofit/>
          </a:bodyPr>
          <a:lstStyle/>
          <a:p>
            <a:r>
              <a:rPr lang="en-IN" sz="2400" dirty="0">
                <a:latin typeface="Times New Roman" panose="02020603050405020304" pitchFamily="18" charset="0"/>
                <a:ea typeface="MS PGothic" panose="020B0600070205080204" pitchFamily="34" charset="-128"/>
                <a:cs typeface="Times New Roman" panose="02020603050405020304" pitchFamily="18" charset="0"/>
              </a:rPr>
              <a:t>The main objective of the Project is to build a Loan Prediction Model that can shorten the loan approval time and decrease the risk associated with it. It is done by predicting if the loan can be given to that person on the basis of various parameters like credit score, income, age, marital status, gender, etc. The prediction model not only helps the applicant but also helps the bank by minimizing the risk. </a:t>
            </a:r>
            <a:r>
              <a:rPr lang="en-US" sz="2400" dirty="0">
                <a:latin typeface="Times New Roman" panose="02020603050405020304" pitchFamily="18" charset="0"/>
                <a:ea typeface="MS PGothic" panose="020B0600070205080204" pitchFamily="34" charset="-128"/>
                <a:cs typeface="Times New Roman" panose="02020603050405020304" pitchFamily="18" charset="0"/>
              </a:rPr>
              <a:t>The loan application analysis system can assist the banks in making the best judgement on whether to approve or deny a customer's loan request</a:t>
            </a:r>
            <a:r>
              <a:rPr lang="en-US" sz="3200" dirty="0">
                <a:latin typeface="Times New Roman" panose="02020603050405020304" pitchFamily="18" charset="0"/>
                <a:ea typeface="MS PGothic" panose="020B0600070205080204" pitchFamily="34" charset="-128"/>
                <a:cs typeface="Times New Roman" panose="02020603050405020304" pitchFamily="18" charset="0"/>
              </a:rPr>
              <a:t>. </a:t>
            </a:r>
            <a:endParaRPr lang="en-IN" sz="3200" dirty="0">
              <a:latin typeface="Times New Roman" panose="02020603050405020304" pitchFamily="18" charset="0"/>
              <a:ea typeface="MS PGothic" panose="020B0600070205080204" pitchFamily="34" charset="-128"/>
              <a:cs typeface="Times New Roman" panose="02020603050405020304" pitchFamily="18" charset="0"/>
            </a:endParaRPr>
          </a:p>
          <a:p>
            <a:endParaRPr lang="en-US" dirty="0"/>
          </a:p>
        </p:txBody>
      </p:sp>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17</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1028249" y="994853"/>
            <a:ext cx="4158214" cy="461665"/>
          </a:xfrm>
          <a:prstGeom prst="rect">
            <a:avLst/>
          </a:prstGeom>
          <a:noFill/>
        </p:spPr>
        <p:txBody>
          <a:bodyPr wrap="square">
            <a:spAutoFit/>
          </a:bodyPr>
          <a:lstStyle/>
          <a:p>
            <a:pPr algn="ctr"/>
            <a:r>
              <a:rPr lang="en-US" sz="2400" b="1" dirty="0"/>
              <a:t>CONCLUSION</a:t>
            </a:r>
            <a:endParaRPr lang="en-IN" sz="2400" b="1" dirty="0"/>
          </a:p>
        </p:txBody>
      </p:sp>
      <p:pic>
        <p:nvPicPr>
          <p:cNvPr id="8" name="Picture 7" descr="Apply for Instant Personal, Home, LAP and Business loan">
            <a:extLst>
              <a:ext uri="{FF2B5EF4-FFF2-40B4-BE49-F238E27FC236}">
                <a16:creationId xmlns:a16="http://schemas.microsoft.com/office/drawing/2014/main" id="{BC29D348-31B6-D11C-78E9-F99172CC052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584707" y="1914525"/>
            <a:ext cx="4090737" cy="4441824"/>
          </a:xfrm>
          <a:prstGeom prst="rect">
            <a:avLst/>
          </a:prstGeom>
          <a:noFill/>
          <a:ln>
            <a:noFill/>
          </a:ln>
        </p:spPr>
      </p:pic>
      <p:pic>
        <p:nvPicPr>
          <p:cNvPr id="9" name="Picture 8">
            <a:extLst>
              <a:ext uri="{FF2B5EF4-FFF2-40B4-BE49-F238E27FC236}">
                <a16:creationId xmlns:a16="http://schemas.microsoft.com/office/drawing/2014/main" id="{5EB94619-538B-2540-FE04-884CD571C06D}"/>
              </a:ext>
            </a:extLst>
          </p:cNvPr>
          <p:cNvPicPr>
            <a:picLocks noChangeAspect="1"/>
          </p:cNvPicPr>
          <p:nvPr/>
        </p:nvPicPr>
        <p:blipFill>
          <a:blip r:embed="rId3"/>
          <a:stretch>
            <a:fillRect/>
          </a:stretch>
        </p:blipFill>
        <p:spPr>
          <a:xfrm>
            <a:off x="9084645" y="501651"/>
            <a:ext cx="2590799" cy="1595657"/>
          </a:xfrm>
          <a:prstGeom prst="rect">
            <a:avLst/>
          </a:prstGeom>
        </p:spPr>
      </p:pic>
    </p:spTree>
    <p:extLst>
      <p:ext uri="{BB962C8B-B14F-4D97-AF65-F5344CB8AC3E}">
        <p14:creationId xmlns:p14="http://schemas.microsoft.com/office/powerpoint/2010/main" val="29690283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1C8EE6-7179-B016-257C-F2DCE62FB928}"/>
              </a:ext>
            </a:extLst>
          </p:cNvPr>
          <p:cNvSpPr txBox="1"/>
          <p:nvPr/>
        </p:nvSpPr>
        <p:spPr>
          <a:xfrm>
            <a:off x="3261761" y="2660583"/>
            <a:ext cx="5872713" cy="1107996"/>
          </a:xfrm>
          <a:prstGeom prst="rect">
            <a:avLst/>
          </a:prstGeom>
          <a:noFill/>
        </p:spPr>
        <p:txBody>
          <a:bodyPr wrap="square">
            <a:spAutoFit/>
          </a:bodyPr>
          <a:lstStyle/>
          <a:p>
            <a:pPr algn="ctr"/>
            <a:r>
              <a:rPr lang="en-US" sz="6600" dirty="0">
                <a:solidFill>
                  <a:schemeClr val="accent2"/>
                </a:solidFill>
              </a:rPr>
              <a:t>THANK YOU</a:t>
            </a:r>
            <a:endParaRPr lang="en-IN" sz="6600" dirty="0">
              <a:solidFill>
                <a:schemeClr val="accent2"/>
              </a:solidFill>
            </a:endParaRPr>
          </a:p>
        </p:txBody>
      </p:sp>
    </p:spTree>
    <p:extLst>
      <p:ext uri="{BB962C8B-B14F-4D97-AF65-F5344CB8AC3E}">
        <p14:creationId xmlns:p14="http://schemas.microsoft.com/office/powerpoint/2010/main" val="4012370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10">
            <a:extLst>
              <a:ext uri="{FF2B5EF4-FFF2-40B4-BE49-F238E27FC236}">
                <a16:creationId xmlns:a16="http://schemas.microsoft.com/office/drawing/2014/main" id="{FB57B207-B68A-2B5B-D118-E05FCD3A1DD9}"/>
              </a:ext>
            </a:extLst>
          </p:cNvPr>
          <p:cNvGraphicFramePr>
            <a:graphicFrameLocks noGrp="1"/>
          </p:cNvGraphicFramePr>
          <p:nvPr>
            <p:ph idx="1"/>
            <p:extLst>
              <p:ext uri="{D42A27DB-BD31-4B8C-83A1-F6EECF244321}">
                <p14:modId xmlns:p14="http://schemas.microsoft.com/office/powerpoint/2010/main" val="3373415364"/>
              </p:ext>
            </p:extLst>
          </p:nvPr>
        </p:nvGraphicFramePr>
        <p:xfrm>
          <a:off x="619125" y="809625"/>
          <a:ext cx="8210550" cy="284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 name="Slide Number Placeholder 17">
            <a:extLst>
              <a:ext uri="{FF2B5EF4-FFF2-40B4-BE49-F238E27FC236}">
                <a16:creationId xmlns:a16="http://schemas.microsoft.com/office/drawing/2014/main" id="{7CCCE07D-3B17-42EC-AE9C-222D13143DF6}"/>
              </a:ext>
            </a:extLst>
          </p:cNvPr>
          <p:cNvSpPr>
            <a:spLocks noGrp="1"/>
          </p:cNvSpPr>
          <p:nvPr>
            <p:ph type="sldNum" sz="quarter" idx="12"/>
          </p:nvPr>
        </p:nvSpPr>
        <p:spPr/>
        <p:txBody>
          <a:bodyPr/>
          <a:lstStyle/>
          <a:p>
            <a:fld id="{28844951-7827-47D4-8276-7DDE1FA7D85A}" type="slidenum">
              <a:rPr lang="en-US" smtClean="0"/>
              <a:pPr/>
              <a:t>2</a:t>
            </a:fld>
            <a:endParaRPr lang="en-US"/>
          </a:p>
        </p:txBody>
      </p:sp>
      <p:sp>
        <p:nvSpPr>
          <p:cNvPr id="12" name="TextBox 11">
            <a:extLst>
              <a:ext uri="{FF2B5EF4-FFF2-40B4-BE49-F238E27FC236}">
                <a16:creationId xmlns:a16="http://schemas.microsoft.com/office/drawing/2014/main" id="{AA113900-07FD-6426-A6FC-71DA4AD19C02}"/>
              </a:ext>
            </a:extLst>
          </p:cNvPr>
          <p:cNvSpPr txBox="1"/>
          <p:nvPr/>
        </p:nvSpPr>
        <p:spPr>
          <a:xfrm>
            <a:off x="5807177" y="4163239"/>
            <a:ext cx="6248400" cy="1754326"/>
          </a:xfrm>
          <a:prstGeom prst="rect">
            <a:avLst/>
          </a:prstGeom>
          <a:noFill/>
        </p:spPr>
        <p:txBody>
          <a:bodyPr wrap="square">
            <a:spAutoFit/>
          </a:bodyPr>
          <a:lstStyle/>
          <a:p>
            <a:r>
              <a:rPr lang="en-US" sz="5400" b="1" dirty="0">
                <a:latin typeface="Bodoni MT" panose="02070603080606020203" pitchFamily="18" charset="0"/>
              </a:rPr>
              <a:t>Guided By:</a:t>
            </a:r>
          </a:p>
          <a:p>
            <a:r>
              <a:rPr lang="en-US" sz="5400" b="1" dirty="0">
                <a:latin typeface="Bodoni MT" panose="02070603080606020203" pitchFamily="18" charset="0"/>
              </a:rPr>
              <a:t>K. </a:t>
            </a:r>
            <a:r>
              <a:rPr lang="en-US" sz="5400" b="1" dirty="0" err="1">
                <a:latin typeface="Bodoni MT" panose="02070603080606020203" pitchFamily="18" charset="0"/>
              </a:rPr>
              <a:t>Sreenivasa</a:t>
            </a:r>
            <a:r>
              <a:rPr lang="en-US" sz="5400" b="1" dirty="0">
                <a:latin typeface="Bodoni MT" panose="02070603080606020203" pitchFamily="18" charset="0"/>
              </a:rPr>
              <a:t> Rao</a:t>
            </a:r>
          </a:p>
        </p:txBody>
      </p:sp>
      <p:pic>
        <p:nvPicPr>
          <p:cNvPr id="13" name="Picture 12">
            <a:extLst>
              <a:ext uri="{FF2B5EF4-FFF2-40B4-BE49-F238E27FC236}">
                <a16:creationId xmlns:a16="http://schemas.microsoft.com/office/drawing/2014/main" id="{980BD495-AA41-8CF3-FA9D-C125EAB0F559}"/>
              </a:ext>
            </a:extLst>
          </p:cNvPr>
          <p:cNvPicPr>
            <a:picLocks noChangeAspect="1"/>
          </p:cNvPicPr>
          <p:nvPr/>
        </p:nvPicPr>
        <p:blipFill>
          <a:blip r:embed="rId7"/>
          <a:stretch>
            <a:fillRect/>
          </a:stretch>
        </p:blipFill>
        <p:spPr>
          <a:xfrm>
            <a:off x="10398022" y="1"/>
            <a:ext cx="1793978" cy="1104900"/>
          </a:xfrm>
          <a:prstGeom prst="rect">
            <a:avLst/>
          </a:prstGeom>
        </p:spPr>
      </p:pic>
    </p:spTree>
    <p:extLst>
      <p:ext uri="{BB962C8B-B14F-4D97-AF65-F5344CB8AC3E}">
        <p14:creationId xmlns:p14="http://schemas.microsoft.com/office/powerpoint/2010/main" val="2453659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6566BB-9632-4FD7-9FFC-FD3C43D3954E}"/>
              </a:ext>
            </a:extLst>
          </p:cNvPr>
          <p:cNvSpPr>
            <a:spLocks noGrp="1"/>
          </p:cNvSpPr>
          <p:nvPr>
            <p:ph idx="1"/>
          </p:nvPr>
        </p:nvSpPr>
        <p:spPr>
          <a:xfrm>
            <a:off x="1893106" y="831247"/>
            <a:ext cx="6932126" cy="943275"/>
          </a:xfrm>
        </p:spPr>
        <p:txBody>
          <a:bodyPr>
            <a:normAutofit fontScale="32500" lnSpcReduction="20000"/>
          </a:bodyPr>
          <a:lstStyle/>
          <a:p>
            <a:r>
              <a:rPr lang="en-IN" sz="18500" b="1" dirty="0">
                <a:solidFill>
                  <a:schemeClr val="accent2">
                    <a:lumMod val="75000"/>
                  </a:schemeClr>
                </a:solidFill>
                <a:latin typeface="Lucida Sans Unicode"/>
                <a:cs typeface="Lucida Sans Unicode"/>
              </a:rPr>
              <a:t>Table of Contents</a:t>
            </a:r>
          </a:p>
        </p:txBody>
      </p:sp>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3</a:t>
            </a:fld>
            <a:endParaRPr lang="en-US"/>
          </a:p>
        </p:txBody>
      </p:sp>
      <p:pic>
        <p:nvPicPr>
          <p:cNvPr id="23" name="Picture 22">
            <a:extLst>
              <a:ext uri="{FF2B5EF4-FFF2-40B4-BE49-F238E27FC236}">
                <a16:creationId xmlns:a16="http://schemas.microsoft.com/office/drawing/2014/main" id="{5B0FAB81-30AD-5B2B-8453-533A515F8739}"/>
              </a:ext>
            </a:extLst>
          </p:cNvPr>
          <p:cNvPicPr>
            <a:picLocks noChangeAspect="1"/>
          </p:cNvPicPr>
          <p:nvPr/>
        </p:nvPicPr>
        <p:blipFill>
          <a:blip r:embed="rId2"/>
          <a:stretch>
            <a:fillRect/>
          </a:stretch>
        </p:blipFill>
        <p:spPr>
          <a:xfrm>
            <a:off x="7549419" y="1487711"/>
            <a:ext cx="3827977" cy="4572396"/>
          </a:xfrm>
          <a:prstGeom prst="rect">
            <a:avLst/>
          </a:prstGeom>
        </p:spPr>
      </p:pic>
      <p:pic>
        <p:nvPicPr>
          <p:cNvPr id="27" name="Picture 26">
            <a:extLst>
              <a:ext uri="{FF2B5EF4-FFF2-40B4-BE49-F238E27FC236}">
                <a16:creationId xmlns:a16="http://schemas.microsoft.com/office/drawing/2014/main" id="{BD53D58D-4007-D4A9-68DD-5494B8D29A34}"/>
              </a:ext>
            </a:extLst>
          </p:cNvPr>
          <p:cNvPicPr>
            <a:picLocks noChangeAspect="1"/>
          </p:cNvPicPr>
          <p:nvPr/>
        </p:nvPicPr>
        <p:blipFill>
          <a:blip r:embed="rId3"/>
          <a:stretch>
            <a:fillRect/>
          </a:stretch>
        </p:blipFill>
        <p:spPr>
          <a:xfrm>
            <a:off x="9229725" y="485775"/>
            <a:ext cx="2476500" cy="1634220"/>
          </a:xfrm>
          <a:prstGeom prst="rect">
            <a:avLst/>
          </a:prstGeom>
        </p:spPr>
      </p:pic>
      <p:sp>
        <p:nvSpPr>
          <p:cNvPr id="5" name="TextBox 4">
            <a:extLst>
              <a:ext uri="{FF2B5EF4-FFF2-40B4-BE49-F238E27FC236}">
                <a16:creationId xmlns:a16="http://schemas.microsoft.com/office/drawing/2014/main" id="{432848C3-8D14-EDD9-4448-66DCF0E41E25}"/>
              </a:ext>
            </a:extLst>
          </p:cNvPr>
          <p:cNvSpPr txBox="1"/>
          <p:nvPr/>
        </p:nvSpPr>
        <p:spPr>
          <a:xfrm>
            <a:off x="1316115" y="1852759"/>
            <a:ext cx="6416335" cy="8032968"/>
          </a:xfrm>
          <a:prstGeom prst="rect">
            <a:avLst/>
          </a:prstGeom>
          <a:noFill/>
        </p:spPr>
        <p:txBody>
          <a:bodyPr wrap="square">
            <a:spAutoFit/>
          </a:bodyPr>
          <a:lstStyle/>
          <a:p>
            <a:pPr marL="342900" indent="-342900">
              <a:buFont typeface="Wingdings" panose="05000000000000000000" pitchFamily="2" charset="2"/>
              <a:buChar char="§"/>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ABSTRACT</a:t>
            </a:r>
            <a:endParaRPr lang="en-US" sz="8000" b="1" kern="0" dirty="0">
              <a:solidFill>
                <a:sysClr val="windowText" lastClr="00000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
            </a:pPr>
            <a:r>
              <a:rPr lang="en-US" sz="2400" b="1" kern="0" dirty="0">
                <a:solidFill>
                  <a:sysClr val="windowText" lastClr="000000"/>
                </a:solidFill>
                <a:latin typeface="Times New Roman" panose="02020603050405020304" pitchFamily="18" charset="0"/>
                <a:cs typeface="Times New Roman" panose="02020603050405020304" pitchFamily="18" charset="0"/>
              </a:rPr>
              <a:t>PROJECT AREA</a:t>
            </a:r>
          </a:p>
          <a:p>
            <a:pPr marL="342900" indent="-342900">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LITERATURE SURVEY</a:t>
            </a:r>
          </a:p>
          <a:p>
            <a:pPr marL="342900" indent="-342900">
              <a:buFont typeface="Wingdings" panose="05000000000000000000" pitchFamily="2" charset="2"/>
              <a:buChar char="§"/>
            </a:pPr>
            <a:r>
              <a:rPr lang="en-US" sz="2400" b="1" dirty="0">
                <a:latin typeface="Times New Roman" panose="02020603050405020304" pitchFamily="18" charset="0"/>
                <a:ea typeface="+mj-ea"/>
                <a:cs typeface="Times New Roman" panose="02020603050405020304" pitchFamily="18" charset="0"/>
              </a:rPr>
              <a:t>PROBLEM STATEMENT</a:t>
            </a:r>
          </a:p>
          <a:p>
            <a:pPr marL="342900" indent="-342900">
              <a:buFont typeface="Wingdings" panose="05000000000000000000" pitchFamily="2" charset="2"/>
              <a:buChar char="§"/>
            </a:pP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EXISTING WORK</a:t>
            </a:r>
          </a:p>
          <a:p>
            <a:pPr marL="342900" indent="-342900">
              <a:buFont typeface="Wingdings" panose="05000000000000000000" pitchFamily="2" charset="2"/>
              <a:buChar char="§"/>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PROPOSED WORK</a:t>
            </a:r>
          </a:p>
          <a:p>
            <a:pPr marL="342900" indent="-342900">
              <a:buFont typeface="Wingdings" panose="05000000000000000000" pitchFamily="2" charset="2"/>
              <a:buChar char="§"/>
            </a:pPr>
            <a:r>
              <a:rPr lang="en-US" sz="2400" b="1" kern="0" dirty="0">
                <a:latin typeface="Times New Roman" panose="02020603050405020304" pitchFamily="18" charset="0"/>
                <a:ea typeface="Times New Roman" panose="02020603050405020304" pitchFamily="18" charset="0"/>
                <a:cs typeface="Times New Roman" panose="02020603050405020304" pitchFamily="18" charset="0"/>
              </a:rPr>
              <a:t>DATASET</a:t>
            </a:r>
          </a:p>
          <a:p>
            <a:pPr marL="342900" indent="-342900">
              <a:buFont typeface="Wingdings" panose="05000000000000000000" pitchFamily="2" charset="2"/>
              <a:buChar char="§"/>
            </a:pP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METHODOLOGY</a:t>
            </a:r>
          </a:p>
          <a:p>
            <a:pPr marL="342900" indent="-342900">
              <a:buFont typeface="Wingdings" panose="05000000000000000000" pitchFamily="2" charset="2"/>
              <a:buChar char="§"/>
            </a:pP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 RESULTS </a:t>
            </a:r>
          </a:p>
          <a:p>
            <a:pPr marL="342900" indent="-342900">
              <a:buFont typeface="Wingdings" panose="05000000000000000000" pitchFamily="2" charset="2"/>
              <a:buChar char="§"/>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OUTPUT SCREENS</a:t>
            </a:r>
          </a:p>
          <a:p>
            <a:pPr marL="342900" indent="-342900">
              <a:buFont typeface="Wingdings" panose="05000000000000000000" pitchFamily="2" charset="2"/>
              <a:buChar char="§"/>
            </a:pPr>
            <a:r>
              <a:rPr lang="en-US" sz="2400" b="1" kern="0" dirty="0">
                <a:latin typeface="Times New Roman" panose="02020603050405020304" pitchFamily="18" charset="0"/>
                <a:ea typeface="Times New Roman" panose="02020603050405020304" pitchFamily="18" charset="0"/>
                <a:cs typeface="Times New Roman" panose="02020603050405020304" pitchFamily="18" charset="0"/>
              </a:rPr>
              <a:t>CONCLUSION</a:t>
            </a: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  </a:t>
            </a:r>
          </a:p>
          <a:p>
            <a:endParaRPr lang="en-IN" sz="4800" dirty="0"/>
          </a:p>
          <a:p>
            <a:endParaRPr lang="en-US" sz="1200" b="1" kern="0" dirty="0">
              <a:latin typeface="Times New Roman" panose="02020603050405020304" pitchFamily="18" charset="0"/>
              <a:ea typeface="Times New Roman" panose="02020603050405020304" pitchFamily="18" charset="0"/>
            </a:endParaRPr>
          </a:p>
          <a:p>
            <a:endParaRPr lang="en-US" sz="1200" b="1" kern="0" dirty="0">
              <a:latin typeface="Times New Roman" panose="02020603050405020304" pitchFamily="18" charset="0"/>
              <a:ea typeface="Times New Roman" panose="02020603050405020304" pitchFamily="18" charset="0"/>
            </a:endParaRPr>
          </a:p>
          <a:p>
            <a:endParaRPr lang="en-US" sz="1800" b="1" kern="0" dirty="0">
              <a:effectLst/>
              <a:latin typeface="Times New Roman" panose="02020603050405020304" pitchFamily="18" charset="0"/>
              <a:ea typeface="Times New Roman" panose="02020603050405020304" pitchFamily="18" charset="0"/>
            </a:endParaRPr>
          </a:p>
          <a:p>
            <a:endParaRPr lang="en-US" sz="1800" b="1" kern="0" dirty="0">
              <a:effectLst/>
              <a:latin typeface="Times New Roman" panose="02020603050405020304" pitchFamily="18" charset="0"/>
              <a:ea typeface="Times New Roman" panose="02020603050405020304" pitchFamily="18" charset="0"/>
            </a:endParaRPr>
          </a:p>
          <a:p>
            <a:endParaRPr lang="en-US" sz="1800" b="1" dirty="0">
              <a:latin typeface="Times New Roman" panose="02020603050405020304" pitchFamily="18" charset="0"/>
              <a:ea typeface="+mj-ea"/>
              <a:cs typeface="Times New Roman" panose="02020603050405020304" pitchFamily="18" charset="0"/>
            </a:endParaRPr>
          </a:p>
          <a:p>
            <a:endParaRPr lang="en-US" sz="1800" b="1" dirty="0">
              <a:latin typeface="Times New Roman" panose="02020603050405020304" pitchFamily="18" charset="0"/>
              <a:cs typeface="Times New Roman" panose="02020603050405020304" pitchFamily="18" charset="0"/>
            </a:endParaRPr>
          </a:p>
          <a:p>
            <a:endParaRPr lang="en-US" sz="1800"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a:p>
            <a:endParaRPr lang="en-IN" sz="1800" b="1" dirty="0">
              <a:latin typeface="Times New Roman" panose="02020603050405020304" pitchFamily="18" charset="0"/>
              <a:cs typeface="Times New Roman" panose="02020603050405020304" pitchFamily="18" charset="0"/>
            </a:endParaRPr>
          </a:p>
          <a:p>
            <a:endParaRPr lang="en-US" sz="1800" b="1" kern="0" dirty="0">
              <a:solidFill>
                <a:sysClr val="windowText" lastClr="000000"/>
              </a:solidFill>
              <a:latin typeface="Times New Roman" panose="02020603050405020304" pitchFamily="18" charset="0"/>
              <a:cs typeface="Times New Roman" panose="02020603050405020304" pitchFamily="18" charset="0"/>
            </a:endParaRPr>
          </a:p>
          <a:p>
            <a:r>
              <a:rPr lang="en-US" sz="1800" b="1" kern="0" dirty="0">
                <a:solidFill>
                  <a:sysClr val="windowText" lastClr="000000"/>
                </a:solidFill>
                <a:latin typeface="Times New Roman" panose="02020603050405020304" pitchFamily="18" charset="0"/>
                <a:cs typeface="Times New Roman" panose="02020603050405020304" pitchFamily="18" charset="0"/>
              </a:rPr>
              <a:t> </a:t>
            </a:r>
          </a:p>
          <a:p>
            <a:endParaRPr lang="en-US" dirty="0"/>
          </a:p>
        </p:txBody>
      </p:sp>
    </p:spTree>
    <p:extLst>
      <p:ext uri="{BB962C8B-B14F-4D97-AF65-F5344CB8AC3E}">
        <p14:creationId xmlns:p14="http://schemas.microsoft.com/office/powerpoint/2010/main" val="2262346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4</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804529" y="724109"/>
            <a:ext cx="8163027" cy="461665"/>
          </a:xfrm>
          <a:prstGeom prst="rect">
            <a:avLst/>
          </a:prstGeom>
          <a:noFill/>
        </p:spPr>
        <p:txBody>
          <a:bodyPr wrap="square">
            <a:spAutoFit/>
          </a:bodyPr>
          <a:lstStyle/>
          <a:p>
            <a:pPr algn="ctr"/>
            <a:r>
              <a:rPr lang="en-US" sz="2400" b="1" dirty="0">
                <a:effectLst/>
                <a:latin typeface="Times New Roman" panose="02020603050405020304" pitchFamily="18" charset="0"/>
                <a:ea typeface="Times New Roman" panose="02020603050405020304" pitchFamily="18" charset="0"/>
              </a:rPr>
              <a:t>ABSTRACT</a:t>
            </a:r>
            <a:endParaRPr lang="en-US" sz="8000" b="1" kern="0" dirty="0">
              <a:solidFill>
                <a:sysClr val="windowText" lastClr="000000"/>
              </a:solidFill>
              <a:latin typeface="Century Schoolbook" panose="02040604050505020304" pitchFamily="18" charset="0"/>
              <a:cs typeface="Courier New"/>
            </a:endParaRP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392058" y="1800949"/>
            <a:ext cx="8297623" cy="2735540"/>
          </a:xfrm>
        </p:spPr>
        <p:txBody>
          <a:bodyPr>
            <a:normAutofit/>
          </a:bodyPr>
          <a:lstStyle/>
          <a:p>
            <a:r>
              <a:rPr lang="en-US" sz="1800" dirty="0">
                <a:effectLst/>
                <a:latin typeface="Times New Roman" panose="02020603050405020304" pitchFamily="18" charset="0"/>
                <a:ea typeface="Times New Roman" panose="02020603050405020304" pitchFamily="18" charset="0"/>
              </a:rPr>
              <a:t>Loans area unit the core business of banks. The most profit comes directly from the loan’s interest. The loan corporations grant a loan with an associate degree of intensive method of verification and validation. However, they still don’t have assurance if the customer is in a position to repay the loan with no difficulties. Loan Prediction is extremely useful for worker of banks similarly as for the customer additionally. The aim of this Project is to supply fast, immediate method for the eligible candidates. It will offer special advantage to the bank. The Loan Prediction System will calculate the load of every option participating in the loan process.</a:t>
            </a:r>
          </a:p>
          <a:p>
            <a:endParaRPr lang="en-IN" dirty="0">
              <a:latin typeface="SimSun" panose="02010600030101010101" pitchFamily="2" charset="-122"/>
              <a:ea typeface="SimSun" panose="02010600030101010101" pitchFamily="2" charset="-122"/>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9689682" y="500838"/>
            <a:ext cx="2004061" cy="1362893"/>
          </a:xfrm>
          <a:prstGeom prst="rect">
            <a:avLst/>
          </a:prstGeom>
        </p:spPr>
      </p:pic>
    </p:spTree>
    <p:extLst>
      <p:ext uri="{BB962C8B-B14F-4D97-AF65-F5344CB8AC3E}">
        <p14:creationId xmlns:p14="http://schemas.microsoft.com/office/powerpoint/2010/main" val="9874128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CEF0C289-8CB5-B200-CE86-3B2C7BBCFED1}"/>
              </a:ext>
            </a:extLst>
          </p:cNvPr>
          <p:cNvSpPr>
            <a:spLocks noGrp="1"/>
          </p:cNvSpPr>
          <p:nvPr>
            <p:ph idx="1"/>
          </p:nvPr>
        </p:nvSpPr>
        <p:spPr>
          <a:xfrm>
            <a:off x="856768" y="2069433"/>
            <a:ext cx="6593186" cy="3850898"/>
          </a:xfrm>
        </p:spPr>
        <p:txBody>
          <a:bodyPr>
            <a:normAutofit/>
          </a:bodyPr>
          <a:lstStyle/>
          <a:p>
            <a:r>
              <a:rPr lang="en-IN" sz="1600" dirty="0">
                <a:latin typeface="Times New Roman" panose="02020603050405020304" pitchFamily="18" charset="0"/>
                <a:cs typeface="Times New Roman" panose="02020603050405020304" pitchFamily="18" charset="0"/>
              </a:rPr>
              <a:t>Data visualization provides information to communicate with complex data relationships and data-driven insights in a way that is easy to understand.</a:t>
            </a:r>
            <a:r>
              <a:rPr lang="en-US" sz="1600" dirty="0">
                <a:latin typeface="Times New Roman" panose="02020603050405020304" pitchFamily="18" charset="0"/>
                <a:cs typeface="Times New Roman" panose="02020603050405020304" pitchFamily="18" charset="0"/>
              </a:rPr>
              <a:t> </a:t>
            </a:r>
            <a:r>
              <a:rPr lang="en-US" sz="1600" b="0" i="0" dirty="0">
                <a:solidFill>
                  <a:srgbClr val="202124"/>
                </a:solidFill>
                <a:effectLst/>
                <a:latin typeface="Times New Roman" panose="02020603050405020304" pitchFamily="18" charset="0"/>
                <a:cs typeface="Times New Roman" panose="02020603050405020304" pitchFamily="18" charset="0"/>
              </a:rPr>
              <a:t>Kiva loans dataset mainly focuses on visualizations to quickly summarize loan data by graphs. </a:t>
            </a:r>
            <a:r>
              <a:rPr lang="en-US" sz="1600" dirty="0">
                <a:latin typeface="Times New Roman" panose="02020603050405020304" pitchFamily="18" charset="0"/>
                <a:cs typeface="Times New Roman" panose="02020603050405020304" pitchFamily="18" charset="0"/>
              </a:rPr>
              <a:t>The aim of this project is to provide an easy way to choose deserving applicants. It checks the applicant’s data and provides whether his/her loan can be approved or not as a result.</a:t>
            </a:r>
            <a:r>
              <a:rPr lang="en-US" sz="1600" b="0" i="0" dirty="0">
                <a:solidFill>
                  <a:srgbClr val="202124"/>
                </a:solidFill>
                <a:effectLst/>
                <a:latin typeface="Times New Roman" panose="02020603050405020304" pitchFamily="18" charset="0"/>
                <a:cs typeface="Times New Roman" panose="02020603050405020304" pitchFamily="18" charset="0"/>
              </a:rPr>
              <a:t> </a:t>
            </a:r>
            <a:endParaRPr lang="en-IN" sz="1600" dirty="0">
              <a:latin typeface="Times New Roman" panose="02020603050405020304" pitchFamily="18" charset="0"/>
              <a:cs typeface="Times New Roman" panose="02020603050405020304" pitchFamily="18" charset="0"/>
            </a:endParaRPr>
          </a:p>
          <a:p>
            <a:endParaRPr lang="en-US" dirty="0"/>
          </a:p>
        </p:txBody>
      </p:sp>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p:txBody>
          <a:bodyPr/>
          <a:lstStyle/>
          <a:p>
            <a:fld id="{28844951-7827-47D4-8276-7DDE1FA7D85A}" type="slidenum">
              <a:rPr lang="en-US" smtClean="0"/>
              <a:pPr/>
              <a:t>5</a:t>
            </a:fld>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776869" y="702602"/>
            <a:ext cx="6403149" cy="461665"/>
          </a:xfrm>
          <a:prstGeom prst="rect">
            <a:avLst/>
          </a:prstGeom>
          <a:noFill/>
        </p:spPr>
        <p:txBody>
          <a:bodyPr wrap="square">
            <a:spAutoFit/>
          </a:bodyPr>
          <a:lstStyle/>
          <a:p>
            <a:pPr algn="ctr"/>
            <a:r>
              <a:rPr lang="en-US" sz="2400" b="1" kern="0" dirty="0">
                <a:solidFill>
                  <a:sysClr val="windowText" lastClr="000000"/>
                </a:solidFill>
                <a:latin typeface="Times New Roman" panose="02020603050405020304" pitchFamily="18" charset="0"/>
                <a:cs typeface="Times New Roman" panose="02020603050405020304" pitchFamily="18" charset="0"/>
              </a:rPr>
              <a:t>PROJECT AREA </a:t>
            </a:r>
          </a:p>
        </p:txBody>
      </p:sp>
      <p:pic>
        <p:nvPicPr>
          <p:cNvPr id="9" name="Picture 2" descr="See the source image">
            <a:extLst>
              <a:ext uri="{FF2B5EF4-FFF2-40B4-BE49-F238E27FC236}">
                <a16:creationId xmlns:a16="http://schemas.microsoft.com/office/drawing/2014/main" id="{3557EF42-6532-DDAF-36A7-AD28095D61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00211" y="1843623"/>
            <a:ext cx="3688080" cy="406116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44B84F77-0263-5A24-2BD6-CBF45BD082C7}"/>
              </a:ext>
            </a:extLst>
          </p:cNvPr>
          <p:cNvPicPr>
            <a:picLocks noChangeAspect="1"/>
          </p:cNvPicPr>
          <p:nvPr/>
        </p:nvPicPr>
        <p:blipFill>
          <a:blip r:embed="rId3"/>
          <a:stretch>
            <a:fillRect/>
          </a:stretch>
        </p:blipFill>
        <p:spPr>
          <a:xfrm>
            <a:off x="8901739" y="482085"/>
            <a:ext cx="2761728" cy="1476446"/>
          </a:xfrm>
          <a:prstGeom prst="rect">
            <a:avLst/>
          </a:prstGeom>
        </p:spPr>
      </p:pic>
    </p:spTree>
    <p:extLst>
      <p:ext uri="{BB962C8B-B14F-4D97-AF65-F5344CB8AC3E}">
        <p14:creationId xmlns:p14="http://schemas.microsoft.com/office/powerpoint/2010/main" val="17326703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C75A5CC6-9305-19AA-7E9B-5AD4BA28763A}"/>
              </a:ext>
            </a:extLst>
          </p:cNvPr>
          <p:cNvSpPr>
            <a:spLocks noGrp="1"/>
          </p:cNvSpPr>
          <p:nvPr>
            <p:ph type="sldNum" sz="quarter" idx="12"/>
          </p:nvPr>
        </p:nvSpPr>
        <p:spPr/>
        <p:txBody>
          <a:bodyPr/>
          <a:lstStyle/>
          <a:p>
            <a:fld id="{28844951-7827-47D4-8276-7DDE1FA7D85A}" type="slidenum">
              <a:rPr lang="en-US" smtClean="0"/>
              <a:t>6</a:t>
            </a:fld>
            <a:endParaRPr lang="en-US"/>
          </a:p>
        </p:txBody>
      </p:sp>
      <p:graphicFrame>
        <p:nvGraphicFramePr>
          <p:cNvPr id="13" name="Table 12">
            <a:extLst>
              <a:ext uri="{FF2B5EF4-FFF2-40B4-BE49-F238E27FC236}">
                <a16:creationId xmlns:a16="http://schemas.microsoft.com/office/drawing/2014/main" id="{3FF40348-D89F-F074-0FB9-458BE83065B4}"/>
              </a:ext>
            </a:extLst>
          </p:cNvPr>
          <p:cNvGraphicFramePr>
            <a:graphicFrameLocks noGrp="1"/>
          </p:cNvGraphicFramePr>
          <p:nvPr/>
        </p:nvGraphicFramePr>
        <p:xfrm>
          <a:off x="99461" y="2220261"/>
          <a:ext cx="11993078" cy="3444240"/>
        </p:xfrm>
        <a:graphic>
          <a:graphicData uri="http://schemas.openxmlformats.org/drawingml/2006/table">
            <a:tbl>
              <a:tblPr firstRow="1" bandRow="1">
                <a:tableStyleId>{7DF18680-E054-41AD-8BC1-D1AEF772440D}</a:tableStyleId>
              </a:tblPr>
              <a:tblGrid>
                <a:gridCol w="672244">
                  <a:extLst>
                    <a:ext uri="{9D8B030D-6E8A-4147-A177-3AD203B41FA5}">
                      <a16:colId xmlns:a16="http://schemas.microsoft.com/office/drawing/2014/main" val="287270773"/>
                    </a:ext>
                  </a:extLst>
                </a:gridCol>
                <a:gridCol w="1448637">
                  <a:extLst>
                    <a:ext uri="{9D8B030D-6E8A-4147-A177-3AD203B41FA5}">
                      <a16:colId xmlns:a16="http://schemas.microsoft.com/office/drawing/2014/main" val="830077502"/>
                    </a:ext>
                  </a:extLst>
                </a:gridCol>
                <a:gridCol w="1306613">
                  <a:extLst>
                    <a:ext uri="{9D8B030D-6E8A-4147-A177-3AD203B41FA5}">
                      <a16:colId xmlns:a16="http://schemas.microsoft.com/office/drawing/2014/main" val="2736327505"/>
                    </a:ext>
                  </a:extLst>
                </a:gridCol>
                <a:gridCol w="1363423">
                  <a:extLst>
                    <a:ext uri="{9D8B030D-6E8A-4147-A177-3AD203B41FA5}">
                      <a16:colId xmlns:a16="http://schemas.microsoft.com/office/drawing/2014/main" val="469467910"/>
                    </a:ext>
                  </a:extLst>
                </a:gridCol>
                <a:gridCol w="2045140">
                  <a:extLst>
                    <a:ext uri="{9D8B030D-6E8A-4147-A177-3AD203B41FA5}">
                      <a16:colId xmlns:a16="http://schemas.microsoft.com/office/drawing/2014/main" val="1576418667"/>
                    </a:ext>
                  </a:extLst>
                </a:gridCol>
                <a:gridCol w="2528013">
                  <a:extLst>
                    <a:ext uri="{9D8B030D-6E8A-4147-A177-3AD203B41FA5}">
                      <a16:colId xmlns:a16="http://schemas.microsoft.com/office/drawing/2014/main" val="2879441109"/>
                    </a:ext>
                  </a:extLst>
                </a:gridCol>
                <a:gridCol w="2629008">
                  <a:extLst>
                    <a:ext uri="{9D8B030D-6E8A-4147-A177-3AD203B41FA5}">
                      <a16:colId xmlns:a16="http://schemas.microsoft.com/office/drawing/2014/main" val="531780343"/>
                    </a:ext>
                  </a:extLst>
                </a:gridCol>
              </a:tblGrid>
              <a:tr h="914400">
                <a:tc>
                  <a:txBody>
                    <a:bodyPr/>
                    <a:lstStyle/>
                    <a:p>
                      <a:endParaRPr lang="en-US" sz="1600" dirty="0"/>
                    </a:p>
                    <a:p>
                      <a:r>
                        <a:rPr lang="en-US" sz="1600" dirty="0" err="1"/>
                        <a:t>S.No</a:t>
                      </a:r>
                      <a:r>
                        <a:rPr lang="en-US" sz="1600" dirty="0"/>
                        <a:t>:</a:t>
                      </a:r>
                      <a:endParaRPr lang="en-IN" sz="1600" dirty="0"/>
                    </a:p>
                  </a:txBody>
                  <a:tcPr/>
                </a:tc>
                <a:tc>
                  <a:txBody>
                    <a:bodyPr/>
                    <a:lstStyle/>
                    <a:p>
                      <a:endParaRPr lang="en-US" sz="1600" dirty="0"/>
                    </a:p>
                    <a:p>
                      <a:r>
                        <a:rPr lang="en-IN" sz="1600" dirty="0"/>
                        <a:t>   Authors</a:t>
                      </a:r>
                    </a:p>
                  </a:txBody>
                  <a:tcPr/>
                </a:tc>
                <a:tc>
                  <a:txBody>
                    <a:bodyPr/>
                    <a:lstStyle/>
                    <a:p>
                      <a:endParaRPr lang="en-US" sz="1600" dirty="0"/>
                    </a:p>
                    <a:p>
                      <a:r>
                        <a:rPr lang="en-IN" sz="1600" dirty="0"/>
                        <a:t>       Title</a:t>
                      </a:r>
                    </a:p>
                  </a:txBody>
                  <a:tcPr/>
                </a:tc>
                <a:tc>
                  <a:txBody>
                    <a:bodyPr/>
                    <a:lstStyle/>
                    <a:p>
                      <a:endParaRPr lang="en-US" sz="1600" dirty="0"/>
                    </a:p>
                    <a:p>
                      <a:r>
                        <a:rPr lang="en-IN" sz="1600" dirty="0"/>
                        <a:t>    Publishing</a:t>
                      </a:r>
                    </a:p>
                  </a:txBody>
                  <a:tcPr/>
                </a:tc>
                <a:tc>
                  <a:txBody>
                    <a:bodyPr/>
                    <a:lstStyle/>
                    <a:p>
                      <a:pPr algn="ctr"/>
                      <a:r>
                        <a:rPr lang="en-US" sz="1600" dirty="0"/>
                        <a:t>  Techniques  &amp;     Dataset</a:t>
                      </a:r>
                      <a:endParaRPr lang="en-IN" sz="1600" dirty="0"/>
                    </a:p>
                  </a:txBody>
                  <a:tcPr/>
                </a:tc>
                <a:tc>
                  <a:txBody>
                    <a:bodyPr/>
                    <a:lstStyle/>
                    <a:p>
                      <a:endParaRPr lang="en-US" sz="1600" dirty="0"/>
                    </a:p>
                    <a:p>
                      <a:r>
                        <a:rPr lang="en-IN" sz="1600" dirty="0"/>
                        <a:t>               Pros</a:t>
                      </a:r>
                    </a:p>
                  </a:txBody>
                  <a:tcPr/>
                </a:tc>
                <a:tc>
                  <a:txBody>
                    <a:bodyPr/>
                    <a:lstStyle/>
                    <a:p>
                      <a:endParaRPr lang="en-US" sz="1600" dirty="0"/>
                    </a:p>
                    <a:p>
                      <a:r>
                        <a:rPr lang="en-IN" sz="1600" dirty="0"/>
                        <a:t>               Cons</a:t>
                      </a:r>
                    </a:p>
                  </a:txBody>
                  <a:tcPr/>
                </a:tc>
                <a:extLst>
                  <a:ext uri="{0D108BD9-81ED-4DB2-BD59-A6C34878D82A}">
                    <a16:rowId xmlns:a16="http://schemas.microsoft.com/office/drawing/2014/main" val="2058905340"/>
                  </a:ext>
                </a:extLst>
              </a:tr>
              <a:tr h="2286000">
                <a:tc>
                  <a:txBody>
                    <a:bodyPr/>
                    <a:lstStyle/>
                    <a:p>
                      <a:r>
                        <a:rPr lang="en-US" sz="1600" b="1" dirty="0"/>
                        <a:t>1.</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Sheikh Mohammad Ahmad, Amit Kumar Goel, and Tapas Kumar. </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i="0">
                          <a:solidFill>
                            <a:schemeClr val="dk1"/>
                          </a:solidFill>
                          <a:effectLst/>
                          <a:latin typeface="+mn-lt"/>
                          <a:ea typeface="+mn-ea"/>
                          <a:cs typeface="+mn-cs"/>
                        </a:rPr>
                        <a:t>An Approach for Prediction of Loan Approval using Machine Learning Algorithm</a:t>
                      </a:r>
                      <a:endParaRPr lang="en-US" sz="1600" b="1" i="0" dirty="0">
                        <a:solidFill>
                          <a:schemeClr val="dk1"/>
                        </a:solidFill>
                        <a:effectLst/>
                        <a:latin typeface="+mn-lt"/>
                        <a:ea typeface="+mn-ea"/>
                        <a:cs typeface="+mn-cs"/>
                      </a:endParaRPr>
                    </a:p>
                  </a:txBody>
                  <a:tcPr/>
                </a:tc>
                <a:tc>
                  <a:txBody>
                    <a:bodyPr/>
                    <a:lstStyle/>
                    <a:p>
                      <a:r>
                        <a:rPr lang="en-IN" sz="1600" b="1"/>
                        <a:t>International Conference on Electronics and Sustainable Communication Systems (ICESC), pp. 490-494. IEEE, 2020.</a:t>
                      </a:r>
                      <a:endParaRPr lang="en-IN" sz="1600" b="1" dirty="0"/>
                    </a:p>
                  </a:txBody>
                  <a:tcPr/>
                </a:tc>
                <a:tc>
                  <a:txBody>
                    <a:bodyPr/>
                    <a:lstStyle/>
                    <a:p>
                      <a:r>
                        <a:rPr lang="en-IN" sz="1600" b="1"/>
                        <a:t>Logistic regression,</a:t>
                      </a:r>
                    </a:p>
                    <a:p>
                      <a:endParaRPr lang="en-IN" sz="1600" b="1"/>
                    </a:p>
                    <a:p>
                      <a:r>
                        <a:rPr lang="en-IN" sz="1600" b="1"/>
                        <a:t>Bank customers dataset</a:t>
                      </a:r>
                      <a:endParaRPr lang="en-IN" sz="1600" b="1" dirty="0"/>
                    </a:p>
                  </a:txBody>
                  <a:tcPr/>
                </a:tc>
                <a:tc>
                  <a:txBody>
                    <a:bodyPr/>
                    <a:lstStyle/>
                    <a:p>
                      <a:r>
                        <a:rPr lang="en-US" sz="1600" b="1" dirty="0"/>
                        <a:t>Logistic regression is used for the description of data and to explain the relationship between a single binary variable and single or multiple nominal, ordinal, and ration level variables which are independent in nature. </a:t>
                      </a:r>
                      <a:endParaRPr lang="en-IN" sz="1600" b="1" dirty="0"/>
                    </a:p>
                  </a:txBody>
                  <a:tcPr/>
                </a:tc>
                <a:tc>
                  <a:txBody>
                    <a:bodyPr/>
                    <a:lstStyle/>
                    <a:p>
                      <a:r>
                        <a:rPr lang="en-US" sz="1600" b="1" dirty="0"/>
                        <a:t>Binning cannot be used for categorical columns, coz the labels that have low frequencies might be affected from the Robustness of statistical models in a negative manner.</a:t>
                      </a:r>
                      <a:endParaRPr lang="en-IN" sz="1600" b="1" dirty="0"/>
                    </a:p>
                  </a:txBody>
                  <a:tcPr/>
                </a:tc>
                <a:extLst>
                  <a:ext uri="{0D108BD9-81ED-4DB2-BD59-A6C34878D82A}">
                    <a16:rowId xmlns:a16="http://schemas.microsoft.com/office/drawing/2014/main" val="3836869275"/>
                  </a:ext>
                </a:extLst>
              </a:tr>
            </a:tbl>
          </a:graphicData>
        </a:graphic>
      </p:graphicFrame>
      <p:sp>
        <p:nvSpPr>
          <p:cNvPr id="17" name="TextBox 16">
            <a:extLst>
              <a:ext uri="{FF2B5EF4-FFF2-40B4-BE49-F238E27FC236}">
                <a16:creationId xmlns:a16="http://schemas.microsoft.com/office/drawing/2014/main" id="{BA7D8EE5-3F03-5A93-CFED-68BF73C637CF}"/>
              </a:ext>
            </a:extLst>
          </p:cNvPr>
          <p:cNvSpPr txBox="1"/>
          <p:nvPr/>
        </p:nvSpPr>
        <p:spPr>
          <a:xfrm>
            <a:off x="3385686" y="850465"/>
            <a:ext cx="3636551" cy="461665"/>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LITERATURE SURVEY</a:t>
            </a:r>
            <a:endParaRPr lang="en-IN" sz="2400" b="1" dirty="0">
              <a:latin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CCB71329-AA6A-E601-1145-EA70CBAFBBAF}"/>
              </a:ext>
            </a:extLst>
          </p:cNvPr>
          <p:cNvPicPr>
            <a:picLocks noChangeAspect="1"/>
          </p:cNvPicPr>
          <p:nvPr/>
        </p:nvPicPr>
        <p:blipFill>
          <a:blip r:embed="rId2"/>
          <a:stretch>
            <a:fillRect/>
          </a:stretch>
        </p:blipFill>
        <p:spPr>
          <a:xfrm>
            <a:off x="9430272" y="0"/>
            <a:ext cx="2761728" cy="1700931"/>
          </a:xfrm>
          <a:prstGeom prst="rect">
            <a:avLst/>
          </a:prstGeom>
        </p:spPr>
      </p:pic>
    </p:spTree>
    <p:extLst>
      <p:ext uri="{BB962C8B-B14F-4D97-AF65-F5344CB8AC3E}">
        <p14:creationId xmlns:p14="http://schemas.microsoft.com/office/powerpoint/2010/main" val="3249537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584B5E7F-89E4-9198-7D84-2E4F29CB66D4}"/>
              </a:ext>
            </a:extLst>
          </p:cNvPr>
          <p:cNvSpPr>
            <a:spLocks noGrp="1"/>
          </p:cNvSpPr>
          <p:nvPr>
            <p:ph type="sldNum" sz="quarter" idx="12"/>
          </p:nvPr>
        </p:nvSpPr>
        <p:spPr/>
        <p:txBody>
          <a:bodyPr/>
          <a:lstStyle/>
          <a:p>
            <a:fld id="{28844951-7827-47D4-8276-7DDE1FA7D85A}" type="slidenum">
              <a:rPr lang="en-US" smtClean="0"/>
              <a:t>7</a:t>
            </a:fld>
            <a:endParaRPr lang="en-US"/>
          </a:p>
        </p:txBody>
      </p:sp>
      <p:graphicFrame>
        <p:nvGraphicFramePr>
          <p:cNvPr id="12" name="Table 12">
            <a:extLst>
              <a:ext uri="{FF2B5EF4-FFF2-40B4-BE49-F238E27FC236}">
                <a16:creationId xmlns:a16="http://schemas.microsoft.com/office/drawing/2014/main" id="{D2C5F3AD-3086-8F78-D54C-EDDD95F9630A}"/>
              </a:ext>
            </a:extLst>
          </p:cNvPr>
          <p:cNvGraphicFramePr>
            <a:graphicFrameLocks noGrp="1"/>
          </p:cNvGraphicFramePr>
          <p:nvPr/>
        </p:nvGraphicFramePr>
        <p:xfrm>
          <a:off x="-5" y="0"/>
          <a:ext cx="12192005" cy="6949440"/>
        </p:xfrm>
        <a:graphic>
          <a:graphicData uri="http://schemas.openxmlformats.org/drawingml/2006/table">
            <a:tbl>
              <a:tblPr firstRow="1" bandRow="1">
                <a:tableStyleId>{7DF18680-E054-41AD-8BC1-D1AEF772440D}</a:tableStyleId>
              </a:tblPr>
              <a:tblGrid>
                <a:gridCol w="683394">
                  <a:extLst>
                    <a:ext uri="{9D8B030D-6E8A-4147-A177-3AD203B41FA5}">
                      <a16:colId xmlns:a16="http://schemas.microsoft.com/office/drawing/2014/main" val="3700603109"/>
                    </a:ext>
                  </a:extLst>
                </a:gridCol>
                <a:gridCol w="1472665">
                  <a:extLst>
                    <a:ext uri="{9D8B030D-6E8A-4147-A177-3AD203B41FA5}">
                      <a16:colId xmlns:a16="http://schemas.microsoft.com/office/drawing/2014/main" val="276406782"/>
                    </a:ext>
                  </a:extLst>
                </a:gridCol>
                <a:gridCol w="1328286">
                  <a:extLst>
                    <a:ext uri="{9D8B030D-6E8A-4147-A177-3AD203B41FA5}">
                      <a16:colId xmlns:a16="http://schemas.microsoft.com/office/drawing/2014/main" val="3121655489"/>
                    </a:ext>
                  </a:extLst>
                </a:gridCol>
                <a:gridCol w="1386038">
                  <a:extLst>
                    <a:ext uri="{9D8B030D-6E8A-4147-A177-3AD203B41FA5}">
                      <a16:colId xmlns:a16="http://schemas.microsoft.com/office/drawing/2014/main" val="993160965"/>
                    </a:ext>
                  </a:extLst>
                </a:gridCol>
                <a:gridCol w="2079062">
                  <a:extLst>
                    <a:ext uri="{9D8B030D-6E8A-4147-A177-3AD203B41FA5}">
                      <a16:colId xmlns:a16="http://schemas.microsoft.com/office/drawing/2014/main" val="1723380317"/>
                    </a:ext>
                  </a:extLst>
                </a:gridCol>
                <a:gridCol w="2569945">
                  <a:extLst>
                    <a:ext uri="{9D8B030D-6E8A-4147-A177-3AD203B41FA5}">
                      <a16:colId xmlns:a16="http://schemas.microsoft.com/office/drawing/2014/main" val="3538156603"/>
                    </a:ext>
                  </a:extLst>
                </a:gridCol>
                <a:gridCol w="2672615">
                  <a:extLst>
                    <a:ext uri="{9D8B030D-6E8A-4147-A177-3AD203B41FA5}">
                      <a16:colId xmlns:a16="http://schemas.microsoft.com/office/drawing/2014/main" val="3935569350"/>
                    </a:ext>
                  </a:extLst>
                </a:gridCol>
              </a:tblGrid>
              <a:tr h="914400">
                <a:tc>
                  <a:txBody>
                    <a:bodyPr/>
                    <a:lstStyle/>
                    <a:p>
                      <a:endParaRPr lang="en-US" sz="1600" dirty="0"/>
                    </a:p>
                    <a:p>
                      <a:r>
                        <a:rPr lang="en-US" sz="1600" dirty="0" err="1"/>
                        <a:t>S.No</a:t>
                      </a:r>
                      <a:r>
                        <a:rPr lang="en-US" sz="1600" dirty="0"/>
                        <a:t>:</a:t>
                      </a:r>
                      <a:endParaRPr lang="en-IN" sz="1600" dirty="0"/>
                    </a:p>
                  </a:txBody>
                  <a:tcPr/>
                </a:tc>
                <a:tc>
                  <a:txBody>
                    <a:bodyPr/>
                    <a:lstStyle/>
                    <a:p>
                      <a:endParaRPr lang="en-US" sz="1600" dirty="0"/>
                    </a:p>
                    <a:p>
                      <a:r>
                        <a:rPr lang="en-IN" sz="1600" dirty="0"/>
                        <a:t>   Authors</a:t>
                      </a:r>
                    </a:p>
                  </a:txBody>
                  <a:tcPr/>
                </a:tc>
                <a:tc>
                  <a:txBody>
                    <a:bodyPr/>
                    <a:lstStyle/>
                    <a:p>
                      <a:endParaRPr lang="en-US" sz="1600" dirty="0"/>
                    </a:p>
                    <a:p>
                      <a:r>
                        <a:rPr lang="en-IN" sz="1600" dirty="0"/>
                        <a:t>        Title</a:t>
                      </a:r>
                    </a:p>
                  </a:txBody>
                  <a:tcPr/>
                </a:tc>
                <a:tc>
                  <a:txBody>
                    <a:bodyPr/>
                    <a:lstStyle/>
                    <a:p>
                      <a:endParaRPr lang="en-US" sz="1600" dirty="0"/>
                    </a:p>
                    <a:p>
                      <a:r>
                        <a:rPr lang="en-IN" sz="1600" dirty="0"/>
                        <a:t>    Publishing</a:t>
                      </a:r>
                    </a:p>
                  </a:txBody>
                  <a:tcPr/>
                </a:tc>
                <a:tc>
                  <a:txBody>
                    <a:bodyPr/>
                    <a:lstStyle/>
                    <a:p>
                      <a:pPr algn="ctr"/>
                      <a:r>
                        <a:rPr lang="en-US" sz="1600" dirty="0"/>
                        <a:t>Techniques  &amp;  Dataset</a:t>
                      </a:r>
                      <a:endParaRPr lang="en-IN" sz="1600" dirty="0"/>
                    </a:p>
                  </a:txBody>
                  <a:tcPr/>
                </a:tc>
                <a:tc>
                  <a:txBody>
                    <a:bodyPr/>
                    <a:lstStyle/>
                    <a:p>
                      <a:endParaRPr lang="en-US" sz="1600" dirty="0"/>
                    </a:p>
                    <a:p>
                      <a:r>
                        <a:rPr lang="en-IN" sz="1600" dirty="0"/>
                        <a:t>               Pros</a:t>
                      </a:r>
                    </a:p>
                  </a:txBody>
                  <a:tcPr/>
                </a:tc>
                <a:tc>
                  <a:txBody>
                    <a:bodyPr/>
                    <a:lstStyle/>
                    <a:p>
                      <a:endParaRPr lang="en-US" sz="1600" dirty="0"/>
                    </a:p>
                    <a:p>
                      <a:r>
                        <a:rPr lang="en-IN" sz="1600" dirty="0"/>
                        <a:t>               Cons</a:t>
                      </a:r>
                    </a:p>
                  </a:txBody>
                  <a:tcPr/>
                </a:tc>
                <a:extLst>
                  <a:ext uri="{0D108BD9-81ED-4DB2-BD59-A6C34878D82A}">
                    <a16:rowId xmlns:a16="http://schemas.microsoft.com/office/drawing/2014/main" val="1101901604"/>
                  </a:ext>
                </a:extLst>
              </a:tr>
              <a:tr h="2286000">
                <a:tc>
                  <a:txBody>
                    <a:bodyPr/>
                    <a:lstStyle/>
                    <a:p>
                      <a:r>
                        <a:rPr lang="en-US" sz="1600" b="1" dirty="0"/>
                        <a:t>2.</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P. </a:t>
                      </a:r>
                      <a:r>
                        <a:rPr lang="en-US" sz="1600" b="1" dirty="0" err="1"/>
                        <a:t>Maheswari</a:t>
                      </a:r>
                      <a:r>
                        <a:rPr lang="en-US" sz="1600" b="1" dirty="0"/>
                        <a:t>, and CH V. Narayana. </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i="0" dirty="0">
                          <a:solidFill>
                            <a:schemeClr val="dk1"/>
                          </a:solidFill>
                          <a:effectLst/>
                          <a:latin typeface="+mn-lt"/>
                          <a:ea typeface="+mn-ea"/>
                          <a:cs typeface="+mn-cs"/>
                        </a:rPr>
                        <a:t>Predictions of Loan Defaulter - A Data Science</a:t>
                      </a:r>
                    </a:p>
                    <a:p>
                      <a:pPr marL="0" marR="0" lvl="0" indent="0" defTabSz="914400" eaLnBrk="1" fontAlgn="auto" latinLnBrk="0" hangingPunct="1">
                        <a:lnSpc>
                          <a:spcPct val="100000"/>
                        </a:lnSpc>
                        <a:spcBef>
                          <a:spcPts val="0"/>
                        </a:spcBef>
                        <a:spcAft>
                          <a:spcPts val="0"/>
                        </a:spcAft>
                        <a:buClrTx/>
                        <a:buSzTx/>
                        <a:buFontTx/>
                        <a:buNone/>
                        <a:tabLst/>
                        <a:defRPr/>
                      </a:pPr>
                      <a:r>
                        <a:rPr lang="en-US" sz="1600" b="1" i="0" dirty="0">
                          <a:solidFill>
                            <a:schemeClr val="dk1"/>
                          </a:solidFill>
                          <a:effectLst/>
                          <a:latin typeface="+mn-lt"/>
                          <a:ea typeface="+mn-ea"/>
                          <a:cs typeface="+mn-cs"/>
                        </a:rPr>
                        <a:t>Perspective</a:t>
                      </a:r>
                    </a:p>
                  </a:txBody>
                  <a:tcPr/>
                </a:tc>
                <a:tc>
                  <a:txBody>
                    <a:bodyPr/>
                    <a:lstStyle/>
                    <a:p>
                      <a:r>
                        <a:rPr lang="en-US" sz="1600" b="1" dirty="0"/>
                        <a:t>International Conference on Computing, Communication and Security (ICCCS), pp. 1-4. IEEE, 2020.</a:t>
                      </a:r>
                      <a:endParaRPr lang="en-IN" sz="1600" b="1" dirty="0"/>
                    </a:p>
                  </a:txBody>
                  <a:tcPr/>
                </a:tc>
                <a:tc>
                  <a:txBody>
                    <a:bodyPr/>
                    <a:lstStyle/>
                    <a:p>
                      <a:r>
                        <a:rPr lang="en-IN" sz="1600" b="1" dirty="0"/>
                        <a:t>Principal Component Analysis (PCA).</a:t>
                      </a:r>
                    </a:p>
                    <a:p>
                      <a:endParaRPr lang="en-IN" sz="1600" b="1" dirty="0"/>
                    </a:p>
                    <a:p>
                      <a:r>
                        <a:rPr lang="en-IN" sz="1600" b="1" dirty="0"/>
                        <a:t>Lending club loan dataset</a:t>
                      </a:r>
                    </a:p>
                  </a:txBody>
                  <a:tcPr/>
                </a:tc>
                <a:tc>
                  <a:txBody>
                    <a:bodyPr/>
                    <a:lstStyle/>
                    <a:p>
                      <a:r>
                        <a:rPr lang="en-US" sz="1600" b="1" dirty="0"/>
                        <a:t>The classification</a:t>
                      </a:r>
                    </a:p>
                    <a:p>
                      <a:r>
                        <a:rPr lang="en-US" sz="1600" b="1" dirty="0"/>
                        <a:t>techniques logistic regression, random forest and KNN</a:t>
                      </a:r>
                    </a:p>
                    <a:p>
                      <a:r>
                        <a:rPr lang="en-US" sz="1600" b="1" dirty="0"/>
                        <a:t>model are built, so far three algorithms results similarly.</a:t>
                      </a:r>
                    </a:p>
                    <a:p>
                      <a:r>
                        <a:rPr lang="en-US" sz="1600" b="1" dirty="0"/>
                        <a:t>Among them Logistic regression with SGD training results</a:t>
                      </a:r>
                    </a:p>
                    <a:p>
                      <a:r>
                        <a:rPr lang="en-US" sz="1600" b="1" dirty="0"/>
                        <a:t>better predictions than the others. </a:t>
                      </a:r>
                      <a:endParaRPr lang="en-IN" sz="1600" b="1" dirty="0"/>
                    </a:p>
                  </a:txBody>
                  <a:tcPr/>
                </a:tc>
                <a:tc>
                  <a:txBody>
                    <a:bodyPr/>
                    <a:lstStyle/>
                    <a:p>
                      <a:r>
                        <a:rPr lang="en-US" sz="1600" b="1" dirty="0"/>
                        <a:t>K-Nearest Neighbor (KNN): The KNN algorithm takes more processing time for lagers datasets.</a:t>
                      </a:r>
                      <a:endParaRPr lang="en-IN" sz="1600" b="1" dirty="0"/>
                    </a:p>
                  </a:txBody>
                  <a:tcPr/>
                </a:tc>
                <a:extLst>
                  <a:ext uri="{0D108BD9-81ED-4DB2-BD59-A6C34878D82A}">
                    <a16:rowId xmlns:a16="http://schemas.microsoft.com/office/drawing/2014/main" val="475351590"/>
                  </a:ext>
                </a:extLst>
              </a:tr>
              <a:tr h="0">
                <a:tc>
                  <a:txBody>
                    <a:bodyPr/>
                    <a:lstStyle/>
                    <a:p>
                      <a:r>
                        <a:rPr lang="en-US" sz="1600" b="1" dirty="0"/>
                        <a:t>3.</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IN" sz="1600" b="1" dirty="0"/>
                        <a:t>Patel, Bhoomi, </a:t>
                      </a:r>
                      <a:r>
                        <a:rPr lang="en-IN" sz="1600" b="1" dirty="0" err="1"/>
                        <a:t>Harshal</a:t>
                      </a:r>
                      <a:r>
                        <a:rPr lang="en-IN" sz="1600" b="1" dirty="0"/>
                        <a:t> Patil, Jovita </a:t>
                      </a:r>
                      <a:r>
                        <a:rPr lang="en-IN" sz="1600" b="1" dirty="0" err="1"/>
                        <a:t>Hembram</a:t>
                      </a:r>
                      <a:r>
                        <a:rPr lang="en-IN" sz="1600" b="1" dirty="0"/>
                        <a:t>, and Shree </a:t>
                      </a:r>
                      <a:r>
                        <a:rPr lang="en-IN" sz="1600" b="1" dirty="0" err="1"/>
                        <a:t>Jaswal</a:t>
                      </a:r>
                      <a:r>
                        <a:rPr lang="en-IN" sz="1600" b="1" dirty="0"/>
                        <a:t>. </a:t>
                      </a:r>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Loan Default Forecasting using Data Mining</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In 2020 International Conference for Emerging Technology (INCET), pp. 1-4. IEEE, 2020. </a:t>
                      </a:r>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Gradient Boosting</a:t>
                      </a:r>
                    </a:p>
                    <a:p>
                      <a:pPr marL="0" marR="0" lvl="0" indent="0" defTabSz="914400" eaLnBrk="1" fontAlgn="auto" latinLnBrk="0" hangingPunct="1">
                        <a:lnSpc>
                          <a:spcPct val="100000"/>
                        </a:lnSpc>
                        <a:spcBef>
                          <a:spcPts val="0"/>
                        </a:spcBef>
                        <a:spcAft>
                          <a:spcPts val="0"/>
                        </a:spcAft>
                        <a:buClrTx/>
                        <a:buSzTx/>
                        <a:buFontTx/>
                        <a:buNone/>
                        <a:tabLst/>
                        <a:defRPr/>
                      </a:pPr>
                      <a:endParaRPr lang="en-US" sz="1600" b="1" dirty="0"/>
                    </a:p>
                    <a:p>
                      <a:pPr marL="0" marR="0" lvl="0" indent="0" defTabSz="914400" eaLnBrk="1" fontAlgn="auto" latinLnBrk="0" hangingPunct="1">
                        <a:lnSpc>
                          <a:spcPct val="100000"/>
                        </a:lnSpc>
                        <a:spcBef>
                          <a:spcPts val="0"/>
                        </a:spcBef>
                        <a:spcAft>
                          <a:spcPts val="0"/>
                        </a:spcAft>
                        <a:buClrTx/>
                        <a:buSzTx/>
                        <a:buFontTx/>
                        <a:buNone/>
                        <a:tabLst/>
                        <a:defRPr/>
                      </a:pPr>
                      <a:r>
                        <a:rPr lang="en-US" sz="1600" b="1" dirty="0"/>
                        <a:t>Loan dataset</a:t>
                      </a:r>
                    </a:p>
                    <a:p>
                      <a:pPr marL="0" marR="0" lvl="0" indent="0" defTabSz="914400" eaLnBrk="1" fontAlgn="auto" latinLnBrk="0" hangingPunct="1">
                        <a:lnSpc>
                          <a:spcPct val="100000"/>
                        </a:lnSpc>
                        <a:spcBef>
                          <a:spcPts val="0"/>
                        </a:spcBef>
                        <a:spcAft>
                          <a:spcPts val="0"/>
                        </a:spcAft>
                        <a:buClrTx/>
                        <a:buSzTx/>
                        <a:buFontTx/>
                        <a:buNone/>
                        <a:tabLst/>
                        <a:defRPr/>
                      </a:pPr>
                      <a:endParaRPr lang="en-US"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We can infer that Gradient Boosting and </a:t>
                      </a:r>
                      <a:r>
                        <a:rPr lang="en-US" sz="1600" b="1" dirty="0" err="1"/>
                        <a:t>CatBoost</a:t>
                      </a:r>
                      <a:r>
                        <a:rPr lang="en-US" sz="1600" b="1" dirty="0"/>
                        <a:t> Classifier is doing prediction well for the loan dataset.</a:t>
                      </a:r>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Gradient boosting is a process consisting of multiple models.</a:t>
                      </a:r>
                    </a:p>
                    <a:p>
                      <a:pPr marL="0" marR="0" lvl="0" indent="0" defTabSz="914400" eaLnBrk="1" fontAlgn="auto" latinLnBrk="0" hangingPunct="1">
                        <a:lnSpc>
                          <a:spcPct val="100000"/>
                        </a:lnSpc>
                        <a:spcBef>
                          <a:spcPts val="0"/>
                        </a:spcBef>
                        <a:spcAft>
                          <a:spcPts val="0"/>
                        </a:spcAft>
                        <a:buClrTx/>
                        <a:buSzTx/>
                        <a:buFontTx/>
                        <a:buNone/>
                        <a:tabLst/>
                        <a:defRPr/>
                      </a:pPr>
                      <a:r>
                        <a:rPr lang="en-US" sz="1600" b="1" dirty="0"/>
                        <a:t>It is unusual to discard a variable as the interpretation of the variables is not straight. On the other hand, it is an accepted practice to eliminate variables while fitting logistic regression, even if it minimizes the overall model accuracy and prediction power.</a:t>
                      </a:r>
                    </a:p>
                  </a:txBody>
                  <a:tcPr/>
                </a:tc>
                <a:extLst>
                  <a:ext uri="{0D108BD9-81ED-4DB2-BD59-A6C34878D82A}">
                    <a16:rowId xmlns:a16="http://schemas.microsoft.com/office/drawing/2014/main" val="2313237636"/>
                  </a:ext>
                </a:extLst>
              </a:tr>
            </a:tbl>
          </a:graphicData>
        </a:graphic>
      </p:graphicFrame>
    </p:spTree>
    <p:extLst>
      <p:ext uri="{BB962C8B-B14F-4D97-AF65-F5344CB8AC3E}">
        <p14:creationId xmlns:p14="http://schemas.microsoft.com/office/powerpoint/2010/main" val="1367438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584B5E7F-89E4-9198-7D84-2E4F29CB66D4}"/>
              </a:ext>
            </a:extLst>
          </p:cNvPr>
          <p:cNvSpPr>
            <a:spLocks noGrp="1"/>
          </p:cNvSpPr>
          <p:nvPr>
            <p:ph type="sldNum" sz="quarter" idx="12"/>
          </p:nvPr>
        </p:nvSpPr>
        <p:spPr/>
        <p:txBody>
          <a:bodyPr/>
          <a:lstStyle/>
          <a:p>
            <a:fld id="{28844951-7827-47D4-8276-7DDE1FA7D85A}" type="slidenum">
              <a:rPr lang="en-US" smtClean="0"/>
              <a:t>8</a:t>
            </a:fld>
            <a:endParaRPr lang="en-US"/>
          </a:p>
        </p:txBody>
      </p:sp>
      <p:graphicFrame>
        <p:nvGraphicFramePr>
          <p:cNvPr id="12" name="Table 12">
            <a:extLst>
              <a:ext uri="{FF2B5EF4-FFF2-40B4-BE49-F238E27FC236}">
                <a16:creationId xmlns:a16="http://schemas.microsoft.com/office/drawing/2014/main" id="{D2C5F3AD-3086-8F78-D54C-EDDD95F9630A}"/>
              </a:ext>
            </a:extLst>
          </p:cNvPr>
          <p:cNvGraphicFramePr>
            <a:graphicFrameLocks noGrp="1"/>
          </p:cNvGraphicFramePr>
          <p:nvPr/>
        </p:nvGraphicFramePr>
        <p:xfrm>
          <a:off x="-5" y="0"/>
          <a:ext cx="12192005" cy="6858000"/>
        </p:xfrm>
        <a:graphic>
          <a:graphicData uri="http://schemas.openxmlformats.org/drawingml/2006/table">
            <a:tbl>
              <a:tblPr firstRow="1" bandRow="1">
                <a:tableStyleId>{7DF18680-E054-41AD-8BC1-D1AEF772440D}</a:tableStyleId>
              </a:tblPr>
              <a:tblGrid>
                <a:gridCol w="683394">
                  <a:extLst>
                    <a:ext uri="{9D8B030D-6E8A-4147-A177-3AD203B41FA5}">
                      <a16:colId xmlns:a16="http://schemas.microsoft.com/office/drawing/2014/main" val="3700603109"/>
                    </a:ext>
                  </a:extLst>
                </a:gridCol>
                <a:gridCol w="1472665">
                  <a:extLst>
                    <a:ext uri="{9D8B030D-6E8A-4147-A177-3AD203B41FA5}">
                      <a16:colId xmlns:a16="http://schemas.microsoft.com/office/drawing/2014/main" val="276406782"/>
                    </a:ext>
                  </a:extLst>
                </a:gridCol>
                <a:gridCol w="1328286">
                  <a:extLst>
                    <a:ext uri="{9D8B030D-6E8A-4147-A177-3AD203B41FA5}">
                      <a16:colId xmlns:a16="http://schemas.microsoft.com/office/drawing/2014/main" val="3121655489"/>
                    </a:ext>
                  </a:extLst>
                </a:gridCol>
                <a:gridCol w="1611535">
                  <a:extLst>
                    <a:ext uri="{9D8B030D-6E8A-4147-A177-3AD203B41FA5}">
                      <a16:colId xmlns:a16="http://schemas.microsoft.com/office/drawing/2014/main" val="993160965"/>
                    </a:ext>
                  </a:extLst>
                </a:gridCol>
                <a:gridCol w="1853565">
                  <a:extLst>
                    <a:ext uri="{9D8B030D-6E8A-4147-A177-3AD203B41FA5}">
                      <a16:colId xmlns:a16="http://schemas.microsoft.com/office/drawing/2014/main" val="1723380317"/>
                    </a:ext>
                  </a:extLst>
                </a:gridCol>
                <a:gridCol w="2261235">
                  <a:extLst>
                    <a:ext uri="{9D8B030D-6E8A-4147-A177-3AD203B41FA5}">
                      <a16:colId xmlns:a16="http://schemas.microsoft.com/office/drawing/2014/main" val="3538156603"/>
                    </a:ext>
                  </a:extLst>
                </a:gridCol>
                <a:gridCol w="2981325">
                  <a:extLst>
                    <a:ext uri="{9D8B030D-6E8A-4147-A177-3AD203B41FA5}">
                      <a16:colId xmlns:a16="http://schemas.microsoft.com/office/drawing/2014/main" val="3935569350"/>
                    </a:ext>
                  </a:extLst>
                </a:gridCol>
              </a:tblGrid>
              <a:tr h="871780">
                <a:tc>
                  <a:txBody>
                    <a:bodyPr/>
                    <a:lstStyle/>
                    <a:p>
                      <a:endParaRPr lang="en-US" sz="1600" dirty="0"/>
                    </a:p>
                    <a:p>
                      <a:r>
                        <a:rPr lang="en-US" sz="1600" dirty="0" err="1"/>
                        <a:t>S.No</a:t>
                      </a:r>
                      <a:r>
                        <a:rPr lang="en-US" sz="1600" dirty="0"/>
                        <a:t>:</a:t>
                      </a:r>
                      <a:endParaRPr lang="en-IN" sz="1600" dirty="0"/>
                    </a:p>
                  </a:txBody>
                  <a:tcPr/>
                </a:tc>
                <a:tc>
                  <a:txBody>
                    <a:bodyPr/>
                    <a:lstStyle/>
                    <a:p>
                      <a:endParaRPr lang="en-US" sz="1600" dirty="0"/>
                    </a:p>
                    <a:p>
                      <a:r>
                        <a:rPr lang="en-IN" sz="1600" dirty="0"/>
                        <a:t>   Authors</a:t>
                      </a:r>
                    </a:p>
                  </a:txBody>
                  <a:tcPr/>
                </a:tc>
                <a:tc>
                  <a:txBody>
                    <a:bodyPr/>
                    <a:lstStyle/>
                    <a:p>
                      <a:endParaRPr lang="en-US" sz="1600" dirty="0"/>
                    </a:p>
                    <a:p>
                      <a:r>
                        <a:rPr lang="en-IN" sz="1600" dirty="0"/>
                        <a:t>       Title</a:t>
                      </a:r>
                    </a:p>
                  </a:txBody>
                  <a:tcPr/>
                </a:tc>
                <a:tc>
                  <a:txBody>
                    <a:bodyPr/>
                    <a:lstStyle/>
                    <a:p>
                      <a:endParaRPr lang="en-US" sz="1600" dirty="0"/>
                    </a:p>
                    <a:p>
                      <a:r>
                        <a:rPr lang="en-IN" sz="1600" dirty="0"/>
                        <a:t>    Publishing</a:t>
                      </a:r>
                    </a:p>
                  </a:txBody>
                  <a:tcPr/>
                </a:tc>
                <a:tc>
                  <a:txBody>
                    <a:bodyPr/>
                    <a:lstStyle/>
                    <a:p>
                      <a:pPr algn="ctr"/>
                      <a:r>
                        <a:rPr lang="en-US" sz="1600" dirty="0"/>
                        <a:t>Techniques  &amp;  Dataset</a:t>
                      </a:r>
                      <a:endParaRPr lang="en-IN" sz="1600" dirty="0"/>
                    </a:p>
                  </a:txBody>
                  <a:tcPr/>
                </a:tc>
                <a:tc>
                  <a:txBody>
                    <a:bodyPr/>
                    <a:lstStyle/>
                    <a:p>
                      <a:endParaRPr lang="en-US" sz="1600" dirty="0"/>
                    </a:p>
                    <a:p>
                      <a:r>
                        <a:rPr lang="en-IN" sz="1600" dirty="0"/>
                        <a:t>               Pros</a:t>
                      </a:r>
                    </a:p>
                  </a:txBody>
                  <a:tcPr/>
                </a:tc>
                <a:tc>
                  <a:txBody>
                    <a:bodyPr/>
                    <a:lstStyle/>
                    <a:p>
                      <a:endParaRPr lang="en-US" sz="1600" dirty="0"/>
                    </a:p>
                    <a:p>
                      <a:r>
                        <a:rPr lang="en-IN" sz="1600" dirty="0"/>
                        <a:t>               Cons</a:t>
                      </a:r>
                    </a:p>
                  </a:txBody>
                  <a:tcPr/>
                </a:tc>
                <a:extLst>
                  <a:ext uri="{0D108BD9-81ED-4DB2-BD59-A6C34878D82A}">
                    <a16:rowId xmlns:a16="http://schemas.microsoft.com/office/drawing/2014/main" val="1101901604"/>
                  </a:ext>
                </a:extLst>
              </a:tr>
              <a:tr h="3109347">
                <a:tc>
                  <a:txBody>
                    <a:bodyPr/>
                    <a:lstStyle/>
                    <a:p>
                      <a:r>
                        <a:rPr lang="en-US" sz="1600" b="1" dirty="0"/>
                        <a:t>4.</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a:t>Chang, Yung-Chia, </a:t>
                      </a:r>
                      <a:r>
                        <a:rPr lang="en-US" sz="1600" b="1" dirty="0" err="1"/>
                        <a:t>Kuei</a:t>
                      </a:r>
                      <a:r>
                        <a:rPr lang="en-US" sz="1600" b="1" dirty="0"/>
                        <a:t>-Hu Chang, and Yi-Xin Lin. </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i="0" dirty="0">
                          <a:solidFill>
                            <a:schemeClr val="dk1"/>
                          </a:solidFill>
                          <a:effectLst/>
                          <a:latin typeface="+mn-lt"/>
                          <a:ea typeface="+mn-ea"/>
                          <a:cs typeface="+mn-cs"/>
                        </a:rPr>
                        <a:t>Establishment of Business Loan Default Prediction Model by Integrating Survival Analysis with Logistic Regression</a:t>
                      </a:r>
                    </a:p>
                  </a:txBody>
                  <a:tcPr/>
                </a:tc>
                <a:tc>
                  <a:txBody>
                    <a:bodyPr/>
                    <a:lstStyle/>
                    <a:p>
                      <a:r>
                        <a:rPr lang="en-US" sz="1600" b="1" dirty="0"/>
                        <a:t>Department of Industrial Engineering and Management, National Chiao Tung University, Hsinchu 300, Taiwan b, 2020.</a:t>
                      </a:r>
                      <a:endParaRPr lang="en-IN" sz="1600" b="1" dirty="0"/>
                    </a:p>
                  </a:txBody>
                  <a:tcPr/>
                </a:tc>
                <a:tc>
                  <a:txBody>
                    <a:bodyPr/>
                    <a:lstStyle/>
                    <a:p>
                      <a:r>
                        <a:rPr lang="en-IN" sz="1600" b="1" dirty="0"/>
                        <a:t>Logistic regression </a:t>
                      </a:r>
                    </a:p>
                    <a:p>
                      <a:endParaRPr lang="en-IN" sz="1600" b="1" dirty="0"/>
                    </a:p>
                    <a:p>
                      <a:r>
                        <a:rPr lang="en-IN" sz="1600" b="1" dirty="0"/>
                        <a:t>Banking Dataset - Marketing Targets</a:t>
                      </a:r>
                    </a:p>
                  </a:txBody>
                  <a:tcPr/>
                </a:tc>
                <a:tc>
                  <a:txBody>
                    <a:bodyPr/>
                    <a:lstStyle/>
                    <a:p>
                      <a:r>
                        <a:rPr lang="en-US" sz="1600" b="1" dirty="0"/>
                        <a:t>Survival analysis is mainly for implementing in-depth discussions on the correlation between the survival time of a sample group and each variable.</a:t>
                      </a:r>
                      <a:endParaRPr lang="en-IN" sz="1600" b="1" dirty="0"/>
                    </a:p>
                  </a:txBody>
                  <a:tcPr/>
                </a:tc>
                <a:tc>
                  <a:txBody>
                    <a:bodyPr/>
                    <a:lstStyle/>
                    <a:p>
                      <a:r>
                        <a:rPr lang="en-US" sz="1600" b="1" dirty="0"/>
                        <a:t>The most significant difference between general linear regression and logistic regression lies in the “processible data attributes”; logistic regression could be applied for processing binary data and predicting its odds ratio for the occurrence of an event, regardless of whether the predictor variable is a categorical variable or continuous variable. </a:t>
                      </a:r>
                      <a:endParaRPr lang="en-IN" sz="1600" b="1" dirty="0"/>
                    </a:p>
                  </a:txBody>
                  <a:tcPr/>
                </a:tc>
                <a:extLst>
                  <a:ext uri="{0D108BD9-81ED-4DB2-BD59-A6C34878D82A}">
                    <a16:rowId xmlns:a16="http://schemas.microsoft.com/office/drawing/2014/main" val="475351590"/>
                  </a:ext>
                </a:extLst>
              </a:tr>
              <a:tr h="2876873">
                <a:tc>
                  <a:txBody>
                    <a:bodyPr/>
                    <a:lstStyle/>
                    <a:p>
                      <a:r>
                        <a:rPr lang="en-US" sz="1600" b="1" dirty="0"/>
                        <a:t>5.</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dirty="0" err="1"/>
                        <a:t>Alaradi</a:t>
                      </a:r>
                      <a:r>
                        <a:rPr lang="en-US" sz="1600" b="1" dirty="0"/>
                        <a:t>, Mohamed, and Sawsan </a:t>
                      </a:r>
                      <a:r>
                        <a:rPr lang="en-US" sz="1600" b="1" dirty="0" err="1"/>
                        <a:t>Hilal</a:t>
                      </a:r>
                      <a:r>
                        <a:rPr lang="en-US" sz="1600" b="1" dirty="0"/>
                        <a:t>. </a:t>
                      </a:r>
                      <a:endParaRPr lang="en-IN" sz="1600" b="1"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b="1" i="0" dirty="0">
                          <a:solidFill>
                            <a:schemeClr val="dk1"/>
                          </a:solidFill>
                          <a:effectLst/>
                          <a:latin typeface="+mn-lt"/>
                          <a:ea typeface="+mn-ea"/>
                          <a:cs typeface="+mn-cs"/>
                        </a:rPr>
                        <a:t>Tree-Based Methods for Loan Approval</a:t>
                      </a:r>
                    </a:p>
                  </a:txBody>
                  <a:tcPr/>
                </a:tc>
                <a:tc>
                  <a:txBody>
                    <a:bodyPr/>
                    <a:lstStyle/>
                    <a:p>
                      <a:r>
                        <a:rPr lang="en-US" sz="1600" b="1" dirty="0"/>
                        <a:t>International Conference on Data Analytics for Business and Industry: Way Towards a Sustainable Economy (ICDABI), pp. 1-6. IEEE, 2020.</a:t>
                      </a:r>
                      <a:endParaRPr lang="en-IN" sz="1600" b="1" dirty="0"/>
                    </a:p>
                  </a:txBody>
                  <a:tcPr/>
                </a:tc>
                <a:tc>
                  <a:txBody>
                    <a:bodyPr/>
                    <a:lstStyle/>
                    <a:p>
                      <a:r>
                        <a:rPr lang="en-IN" sz="1600" b="1" dirty="0"/>
                        <a:t>Synthetic Minority Oversampling Technique. </a:t>
                      </a:r>
                    </a:p>
                    <a:p>
                      <a:endParaRPr lang="en-IN" sz="1600" b="1" dirty="0"/>
                    </a:p>
                    <a:p>
                      <a:r>
                        <a:rPr lang="en-IN" sz="1600" b="1" dirty="0"/>
                        <a:t>Loan prediction dataset</a:t>
                      </a:r>
                    </a:p>
                  </a:txBody>
                  <a:tcPr/>
                </a:tc>
                <a:tc>
                  <a:txBody>
                    <a:bodyPr/>
                    <a:lstStyle/>
                    <a:p>
                      <a:r>
                        <a:rPr lang="en-US" sz="1600" b="1" dirty="0"/>
                        <a:t>Random forests technique has the advantage of de-correlating</a:t>
                      </a:r>
                    </a:p>
                    <a:p>
                      <a:r>
                        <a:rPr lang="en-US" sz="1600" b="1" dirty="0"/>
                        <a:t>the constructed decision trees and hence reducing the variance when averaging the trees.</a:t>
                      </a:r>
                      <a:endParaRPr lang="en-IN" sz="1600" b="1" dirty="0"/>
                    </a:p>
                  </a:txBody>
                  <a:tcPr/>
                </a:tc>
                <a:tc>
                  <a:txBody>
                    <a:bodyPr/>
                    <a:lstStyle/>
                    <a:p>
                      <a:r>
                        <a:rPr lang="en-US" sz="1600" b="1" dirty="0"/>
                        <a:t>It performed less efferently in classifying the approved category with higher rates for false negatives which translates into the problem statement of this work as lost opportunity to grant a loan. </a:t>
                      </a:r>
                      <a:endParaRPr lang="en-IN" sz="1600" b="1" dirty="0"/>
                    </a:p>
                  </a:txBody>
                  <a:tcPr/>
                </a:tc>
                <a:extLst>
                  <a:ext uri="{0D108BD9-81ED-4DB2-BD59-A6C34878D82A}">
                    <a16:rowId xmlns:a16="http://schemas.microsoft.com/office/drawing/2014/main" val="2313237636"/>
                  </a:ext>
                </a:extLst>
              </a:tr>
            </a:tbl>
          </a:graphicData>
        </a:graphic>
      </p:graphicFrame>
    </p:spTree>
    <p:extLst>
      <p:ext uri="{BB962C8B-B14F-4D97-AF65-F5344CB8AC3E}">
        <p14:creationId xmlns:p14="http://schemas.microsoft.com/office/powerpoint/2010/main" val="35699596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D4993743-B10A-433C-9996-3035D2C3A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45">
            <a:extLst>
              <a:ext uri="{FF2B5EF4-FFF2-40B4-BE49-F238E27FC236}">
                <a16:creationId xmlns:a16="http://schemas.microsoft.com/office/drawing/2014/main" id="{BB3B8946-A0AA-42D4-8A24-639DC6EA1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6">
            <a:extLst>
              <a:ext uri="{FF2B5EF4-FFF2-40B4-BE49-F238E27FC236}">
                <a16:creationId xmlns:a16="http://schemas.microsoft.com/office/drawing/2014/main" id="{AB1038E6-06EF-4DCB-B52E-D3825C50F7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7">
            <a:extLst>
              <a:ext uri="{FF2B5EF4-FFF2-40B4-BE49-F238E27FC236}">
                <a16:creationId xmlns:a16="http://schemas.microsoft.com/office/drawing/2014/main" id="{5C7EF35C-8B7D-4026-8F09-8B2B22505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44">
            <a:extLst>
              <a:ext uri="{FF2B5EF4-FFF2-40B4-BE49-F238E27FC236}">
                <a16:creationId xmlns:a16="http://schemas.microsoft.com/office/drawing/2014/main" id="{5F24A71D-C0A9-49AC-B2D1-5A9EA2BD3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348538"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32">
            <a:extLst>
              <a:ext uri="{FF2B5EF4-FFF2-40B4-BE49-F238E27FC236}">
                <a16:creationId xmlns:a16="http://schemas.microsoft.com/office/drawing/2014/main" id="{14280C55-570C-4284-9850-B2BA33DB67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7033095"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TextBox 5">
            <a:extLst>
              <a:ext uri="{FF2B5EF4-FFF2-40B4-BE49-F238E27FC236}">
                <a16:creationId xmlns:a16="http://schemas.microsoft.com/office/drawing/2014/main" id="{17FBBE0C-ABCA-E2BE-A4DF-3B657EA8AF35}"/>
              </a:ext>
            </a:extLst>
          </p:cNvPr>
          <p:cNvSpPr txBox="1"/>
          <p:nvPr/>
        </p:nvSpPr>
        <p:spPr>
          <a:xfrm>
            <a:off x="964760" y="804328"/>
            <a:ext cx="6091312" cy="120582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400" b="1" dirty="0">
                <a:latin typeface="+mj-lt"/>
                <a:ea typeface="+mj-ea"/>
                <a:cs typeface="+mj-cs"/>
              </a:rPr>
              <a:t>PROBLEM STATEMENT</a:t>
            </a:r>
          </a:p>
        </p:txBody>
      </p:sp>
      <p:sp>
        <p:nvSpPr>
          <p:cNvPr id="8" name="Content Placeholder 2">
            <a:extLst>
              <a:ext uri="{FF2B5EF4-FFF2-40B4-BE49-F238E27FC236}">
                <a16:creationId xmlns:a16="http://schemas.microsoft.com/office/drawing/2014/main" id="{6E42986A-BF51-23DB-4E39-11DB10F0E6E0}"/>
              </a:ext>
            </a:extLst>
          </p:cNvPr>
          <p:cNvSpPr>
            <a:spLocks noGrp="1"/>
          </p:cNvSpPr>
          <p:nvPr>
            <p:ph idx="1"/>
          </p:nvPr>
        </p:nvSpPr>
        <p:spPr>
          <a:xfrm>
            <a:off x="1282189" y="2494450"/>
            <a:ext cx="5773883" cy="3563159"/>
          </a:xfrm>
        </p:spPr>
        <p:txBody>
          <a:bodyPr vert="horz" lIns="91440" tIns="45720" rIns="91440" bIns="45720" rtlCol="0">
            <a:normAutofit/>
          </a:bodyPr>
          <a:lstStyle/>
          <a:p>
            <a:pPr indent="-228600">
              <a:buFont typeface="Arial" panose="020B0604020202020204" pitchFamily="34" charset="0"/>
              <a:buChar char="•"/>
            </a:pPr>
            <a:r>
              <a:rPr lang="en-US" sz="2000" b="0" i="0" u="none" strike="noStrike" baseline="0" dirty="0">
                <a:latin typeface="Times New Roman" panose="02020603050405020304" pitchFamily="18" charset="0"/>
                <a:cs typeface="Times New Roman" panose="02020603050405020304" pitchFamily="18" charset="0"/>
              </a:rPr>
              <a:t>Nowadays, several people apply for loans for various reasons. However, there are several cases where people do not repay the amount which causes huge financial loss. Today many banks / financial companies approve loans after a regress process of verification and validation but still, there is no surety whether the chosen applicant is the right applicant out of all applicants. We try to build a system that can classify the loaners among all, and it would prevent huge financial loss. The whole process of feature validation is automated by the machine learning technique. </a:t>
            </a:r>
            <a:endParaRPr lang="en-US" sz="20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3CD53127-1C4E-0B3B-6279-59919B795F6A}"/>
              </a:ext>
            </a:extLst>
          </p:cNvPr>
          <p:cNvPicPr>
            <a:picLocks noChangeAspect="1"/>
          </p:cNvPicPr>
          <p:nvPr/>
        </p:nvPicPr>
        <p:blipFill>
          <a:blip r:embed="rId2"/>
          <a:stretch>
            <a:fillRect/>
          </a:stretch>
        </p:blipFill>
        <p:spPr>
          <a:xfrm>
            <a:off x="10272687" y="44668"/>
            <a:ext cx="1919313" cy="1182093"/>
          </a:xfrm>
          <a:prstGeom prst="rect">
            <a:avLst/>
          </a:prstGeom>
        </p:spPr>
      </p:pic>
      <p:pic>
        <p:nvPicPr>
          <p:cNvPr id="5" name="Picture 4" descr="Loans GIFs | Tenor">
            <a:extLst>
              <a:ext uri="{FF2B5EF4-FFF2-40B4-BE49-F238E27FC236}">
                <a16:creationId xmlns:a16="http://schemas.microsoft.com/office/drawing/2014/main" id="{7418E994-2452-094D-1C13-8F1A94406F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8474873" y="2425901"/>
            <a:ext cx="2757470" cy="2757470"/>
          </a:xfrm>
          <a:prstGeom prst="rect">
            <a:avLst/>
          </a:prstGeom>
          <a:noFill/>
        </p:spPr>
      </p:pic>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a:xfrm>
            <a:off x="10707624" y="6382512"/>
            <a:ext cx="685800" cy="320040"/>
          </a:xfrm>
        </p:spPr>
        <p:txBody>
          <a:bodyPr vert="horz" lIns="91440" tIns="45720" rIns="91440" bIns="45720" rtlCol="0" anchor="ctr">
            <a:normAutofit/>
          </a:bodyPr>
          <a:lstStyle/>
          <a:p>
            <a:pPr>
              <a:spcAft>
                <a:spcPts val="600"/>
              </a:spcAft>
            </a:pPr>
            <a:fld id="{28844951-7827-47D4-8276-7DDE1FA7D85A}" type="slidenum">
              <a:rPr lang="en-US" sz="1000"/>
              <a:pPr>
                <a:spcAft>
                  <a:spcPts val="600"/>
                </a:spcAft>
              </a:pPr>
              <a:t>9</a:t>
            </a:fld>
            <a:endParaRPr lang="en-US" sz="1000"/>
          </a:p>
        </p:txBody>
      </p:sp>
    </p:spTree>
    <p:extLst>
      <p:ext uri="{BB962C8B-B14F-4D97-AF65-F5344CB8AC3E}">
        <p14:creationId xmlns:p14="http://schemas.microsoft.com/office/powerpoint/2010/main" val="6248761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1797</Words>
  <Application>Microsoft Office PowerPoint</Application>
  <PresentationFormat>Widescreen</PresentationFormat>
  <Paragraphs>177</Paragraphs>
  <Slides>18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SimSun</vt:lpstr>
      <vt:lpstr>Arial</vt:lpstr>
      <vt:lpstr>Bodoni MT</vt:lpstr>
      <vt:lpstr>Calibri</vt:lpstr>
      <vt:lpstr>Calibri Light</vt:lpstr>
      <vt:lpstr>Century Schoolbook</vt:lpstr>
      <vt:lpstr>Lucida Sans Unicode</vt:lpstr>
      <vt:lpstr>Times New Roman</vt:lpstr>
      <vt:lpstr>Verdana</vt:lpstr>
      <vt:lpstr>Wingdings</vt:lpstr>
      <vt:lpstr>Office Theme</vt:lpstr>
      <vt:lpstr>LOAN APPLICATION ANALYSIS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Loan Application Analysis</dc:title>
  <dc:creator>Rushithasri M</dc:creator>
  <cp:lastModifiedBy>Rushithasri M</cp:lastModifiedBy>
  <cp:revision>4</cp:revision>
  <dcterms:created xsi:type="dcterms:W3CDTF">2022-09-14T03:12:57Z</dcterms:created>
  <dcterms:modified xsi:type="dcterms:W3CDTF">2022-10-28T07:51:47Z</dcterms:modified>
</cp:coreProperties>
</file>

<file path=docProps/thumbnail.jpeg>
</file>